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4" r:id="rId14"/>
    <p:sldId id="268" r:id="rId15"/>
    <p:sldId id="271" r:id="rId16"/>
    <p:sldId id="269" r:id="rId17"/>
    <p:sldId id="272" r:id="rId18"/>
    <p:sldId id="273" r:id="rId19"/>
    <p:sldId id="270"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BC89EF96-8CEA-46FF-86C4-4CE0E7609802}" styleName="Világos stílus 3 – 1. jelölőszín">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Közepesen sötét stílus 4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0" d="100"/>
          <a:sy n="80" d="100"/>
        </p:scale>
        <p:origin x="-1445"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DB70FF-7E3F-4980-A268-C51514A3658A}" type="datetimeFigureOut">
              <a:rPr lang="en-US" smtClean="0"/>
              <a:t>4/3/2013</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33911C-3102-469A-978A-E58125366FDF}" type="slidenum">
              <a:rPr lang="en-US" smtClean="0"/>
              <a:t>‹#›</a:t>
            </a:fld>
            <a:endParaRPr lang="en-US"/>
          </a:p>
        </p:txBody>
      </p:sp>
    </p:spTree>
    <p:extLst>
      <p:ext uri="{BB962C8B-B14F-4D97-AF65-F5344CB8AC3E}">
        <p14:creationId xmlns:p14="http://schemas.microsoft.com/office/powerpoint/2010/main" val="2330778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251520" y="404664"/>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899592" y="213285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C12082F1-3D69-44C3-8189-4DEC037FB00F}" type="datetime1">
              <a:rPr lang="en-US" smtClean="0"/>
              <a:t>4/3/2013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2984842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33C7FF90-68F5-4629-A973-551F2526D0E3}" type="datetime1">
              <a:rPr lang="en-US" smtClean="0"/>
              <a:t>4/3/2013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172772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AA0F1387-8356-482A-9B72-CDE9A5BA381D}" type="datetime1">
              <a:rPr lang="en-US" smtClean="0"/>
              <a:t>4/3/2013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122923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u="sng"/>
            </a:lvl1pPr>
          </a:lstStyle>
          <a:p>
            <a:r>
              <a:rPr lang="hu-HU" dirty="0" smtClean="0"/>
              <a:t>Mintacím szerkesztése</a:t>
            </a:r>
            <a:endParaRPr lang="en-US" dirty="0"/>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BEAC9837-301F-4600-81F2-B6A2C4D9B89B}" type="datetime1">
              <a:rPr lang="en-US" smtClean="0"/>
              <a:t>4/3/2013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DA49F05B-D607-4DD7-9BCA-39180B3A01ED}" type="slidenum">
              <a:rPr lang="en-US" smtClean="0"/>
              <a:pPr/>
              <a:t>‹#›</a:t>
            </a:fld>
            <a:r>
              <a:rPr lang="hu-HU" dirty="0" smtClean="0"/>
              <a:t>/41</a:t>
            </a:r>
            <a:endParaRPr lang="en-US" dirty="0"/>
          </a:p>
        </p:txBody>
      </p:sp>
    </p:spTree>
    <p:extLst>
      <p:ext uri="{BB962C8B-B14F-4D97-AF65-F5344CB8AC3E}">
        <p14:creationId xmlns:p14="http://schemas.microsoft.com/office/powerpoint/2010/main" val="4080533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F4EE214A-BDFF-4793-82CB-21C9D906D7F8}" type="datetime1">
              <a:rPr lang="en-US" smtClean="0"/>
              <a:t>4/3/2013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404241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B1FC49AE-0DAD-4FAB-8E3B-BCE5D9D70A59}" type="datetime1">
              <a:rPr lang="en-US" smtClean="0"/>
              <a:t>4/3/2013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252782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5894CF9F-F374-42AD-A909-79FCA3CC4E2B}" type="datetime1">
              <a:rPr lang="en-US" smtClean="0"/>
              <a:t>4/3/2013</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190232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E69EA045-1420-4713-AEA4-1A7892E71497}" type="datetime1">
              <a:rPr lang="en-US" smtClean="0"/>
              <a:t>4/3/2013</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262687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22E41046-0EB4-40B5-A6BA-208812CF0ED2}" type="datetime1">
              <a:rPr lang="en-US" smtClean="0"/>
              <a:t>4/3/2013</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338764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A26114B2-CE3C-4D53-BC29-20DFDA3537DB}" type="datetime1">
              <a:rPr lang="en-US" smtClean="0"/>
              <a:t>4/3/2013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67523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FDC76F3-E2C0-40C6-8495-D11354583DBC}" type="datetime1">
              <a:rPr lang="en-US" smtClean="0"/>
              <a:t>4/3/2013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DA49F05B-D607-4DD7-9BCA-39180B3A01ED}" type="slidenum">
              <a:rPr lang="en-US" smtClean="0"/>
              <a:t>‹#›</a:t>
            </a:fld>
            <a:endParaRPr lang="en-US"/>
          </a:p>
        </p:txBody>
      </p:sp>
    </p:spTree>
    <p:extLst>
      <p:ext uri="{BB962C8B-B14F-4D97-AF65-F5344CB8AC3E}">
        <p14:creationId xmlns:p14="http://schemas.microsoft.com/office/powerpoint/2010/main" val="257225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179512" y="116632"/>
            <a:ext cx="7920880" cy="648072"/>
          </a:xfrm>
          <a:prstGeom prst="rect">
            <a:avLst/>
          </a:prstGeom>
        </p:spPr>
        <p:txBody>
          <a:bodyPr vert="horz" lIns="91440" tIns="45720" rIns="91440" bIns="45720" rtlCol="0" anchor="ctr">
            <a:normAutofit/>
          </a:bodyPr>
          <a:lstStyle/>
          <a:p>
            <a:r>
              <a:rPr lang="hu-HU" dirty="0" smtClean="0"/>
              <a:t>Mintacím szerkesztése</a:t>
            </a:r>
            <a:endParaRPr lang="en-US" dirty="0"/>
          </a:p>
        </p:txBody>
      </p:sp>
      <p:sp>
        <p:nvSpPr>
          <p:cNvPr id="3" name="Szöveg helye 2"/>
          <p:cNvSpPr>
            <a:spLocks noGrp="1"/>
          </p:cNvSpPr>
          <p:nvPr>
            <p:ph type="body" idx="1"/>
          </p:nvPr>
        </p:nvSpPr>
        <p:spPr>
          <a:xfrm>
            <a:off x="179512" y="836712"/>
            <a:ext cx="7920880" cy="5400600"/>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662EB-23FA-4802-9B60-8577E1F060A3}" type="datetime1">
              <a:rPr lang="en-US" smtClean="0"/>
              <a:t>4/3/2013</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9F05B-D607-4DD7-9BCA-39180B3A01ED}" type="slidenum">
              <a:rPr lang="en-US" smtClean="0"/>
              <a:pPr/>
              <a:t>‹#›</a:t>
            </a:fld>
            <a:r>
              <a:rPr lang="hu-HU" dirty="0" smtClean="0"/>
              <a:t>/41</a:t>
            </a:r>
          </a:p>
        </p:txBody>
      </p:sp>
    </p:spTree>
    <p:extLst>
      <p:ext uri="{BB962C8B-B14F-4D97-AF65-F5344CB8AC3E}">
        <p14:creationId xmlns:p14="http://schemas.microsoft.com/office/powerpoint/2010/main" val="349646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3600" i="0" u="sng"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685800" y="302791"/>
            <a:ext cx="7772400" cy="1470025"/>
          </a:xfrm>
        </p:spPr>
        <p:txBody>
          <a:bodyPr>
            <a:normAutofit fontScale="90000"/>
          </a:bodyPr>
          <a:lstStyle/>
          <a:p>
            <a:pPr algn="ctr"/>
            <a:r>
              <a:rPr lang="en-US" sz="4000" b="1" u="none" dirty="0" err="1"/>
              <a:t>Orvosi</a:t>
            </a:r>
            <a:r>
              <a:rPr lang="en-US" sz="4000" b="1" u="none" dirty="0"/>
              <a:t> </a:t>
            </a:r>
            <a:r>
              <a:rPr lang="en-US" sz="4000" b="1" u="none" dirty="0" err="1"/>
              <a:t>képfeldolgozáshoz</a:t>
            </a:r>
            <a:r>
              <a:rPr lang="en-US" sz="4000" b="1" u="none" dirty="0"/>
              <a:t> </a:t>
            </a:r>
            <a:r>
              <a:rPr lang="en-US" sz="4000" b="1" u="none" dirty="0" err="1"/>
              <a:t>kapcsolódó</a:t>
            </a:r>
            <a:r>
              <a:rPr lang="en-US" sz="4000" b="1" u="none" dirty="0"/>
              <a:t> </a:t>
            </a:r>
            <a:r>
              <a:rPr lang="en-US" sz="4000" b="1" u="none" dirty="0" err="1"/>
              <a:t>algoritmusok</a:t>
            </a:r>
            <a:r>
              <a:rPr lang="en-US" sz="4000" b="1" u="none" dirty="0"/>
              <a:t> </a:t>
            </a:r>
            <a:r>
              <a:rPr lang="en-US" sz="4000" b="1" u="none" dirty="0" err="1"/>
              <a:t>fejlesztése</a:t>
            </a:r>
            <a:endParaRPr lang="en-US" sz="4000" b="1" u="none" dirty="0"/>
          </a:p>
        </p:txBody>
      </p:sp>
      <p:sp>
        <p:nvSpPr>
          <p:cNvPr id="3" name="Alcím 2"/>
          <p:cNvSpPr>
            <a:spLocks noGrp="1"/>
          </p:cNvSpPr>
          <p:nvPr>
            <p:ph type="subTitle" idx="1"/>
          </p:nvPr>
        </p:nvSpPr>
        <p:spPr>
          <a:xfrm>
            <a:off x="1371600" y="1844824"/>
            <a:ext cx="6400800" cy="1752600"/>
          </a:xfrm>
        </p:spPr>
        <p:txBody>
          <a:bodyPr>
            <a:normAutofit/>
          </a:bodyPr>
          <a:lstStyle/>
          <a:p>
            <a:pPr>
              <a:spcBef>
                <a:spcPts val="0"/>
              </a:spcBef>
            </a:pPr>
            <a:r>
              <a:rPr lang="hu-HU" sz="2400" dirty="0" smtClean="0"/>
              <a:t>Harangi Balázs</a:t>
            </a:r>
          </a:p>
          <a:p>
            <a:pPr>
              <a:spcBef>
                <a:spcPts val="0"/>
              </a:spcBef>
            </a:pPr>
            <a:r>
              <a:rPr lang="hu-HU" sz="2400" dirty="0" err="1" smtClean="0"/>
              <a:t>Ph.D</a:t>
            </a:r>
            <a:r>
              <a:rPr lang="hu-HU" sz="2400" dirty="0" smtClean="0"/>
              <a:t>. hallgató</a:t>
            </a:r>
          </a:p>
          <a:p>
            <a:pPr>
              <a:spcBef>
                <a:spcPts val="0"/>
              </a:spcBef>
            </a:pPr>
            <a:endParaRPr lang="hu-HU" sz="2400" dirty="0"/>
          </a:p>
          <a:p>
            <a:pPr algn="l">
              <a:spcBef>
                <a:spcPts val="0"/>
              </a:spcBef>
            </a:pPr>
            <a:r>
              <a:rPr lang="hu-HU" sz="2400" dirty="0" smtClean="0"/>
              <a:t>Témavezető: Dr. Hajdu András</a:t>
            </a:r>
            <a:endParaRPr lang="en-US" sz="2400" dirty="0"/>
          </a:p>
        </p:txBody>
      </p:sp>
      <p:sp>
        <p:nvSpPr>
          <p:cNvPr id="4" name="Szövegdoboz 3"/>
          <p:cNvSpPr txBox="1"/>
          <p:nvPr/>
        </p:nvSpPr>
        <p:spPr>
          <a:xfrm>
            <a:off x="-362991" y="5888285"/>
            <a:ext cx="3168352" cy="861774"/>
          </a:xfrm>
          <a:prstGeom prst="rect">
            <a:avLst/>
          </a:prstGeom>
          <a:noFill/>
        </p:spPr>
        <p:txBody>
          <a:bodyPr wrap="square" rtlCol="0">
            <a:spAutoFit/>
          </a:bodyPr>
          <a:lstStyle/>
          <a:p>
            <a:pPr algn="ctr"/>
            <a:r>
              <a:rPr lang="hu-HU" sz="1600" dirty="0" err="1" smtClean="0"/>
              <a:t>Ph.D</a:t>
            </a:r>
            <a:r>
              <a:rPr lang="hu-HU" sz="1600" dirty="0" smtClean="0"/>
              <a:t>. konferencia</a:t>
            </a:r>
          </a:p>
          <a:p>
            <a:pPr algn="ctr"/>
            <a:r>
              <a:rPr lang="hu-HU" sz="1600" dirty="0" smtClean="0"/>
              <a:t>Magyarország, Hollókő</a:t>
            </a:r>
          </a:p>
          <a:p>
            <a:pPr algn="ctr"/>
            <a:r>
              <a:rPr lang="hu-HU" sz="1600" dirty="0" smtClean="0"/>
              <a:t>2013. április 04.</a:t>
            </a:r>
            <a:endParaRPr lang="en-US" sz="1600" dirty="0"/>
          </a:p>
        </p:txBody>
      </p:sp>
    </p:spTree>
    <p:extLst>
      <p:ext uri="{BB962C8B-B14F-4D97-AF65-F5344CB8AC3E}">
        <p14:creationId xmlns:p14="http://schemas.microsoft.com/office/powerpoint/2010/main" val="3644899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447675" indent="-447675">
              <a:buNone/>
            </a:pPr>
            <a:r>
              <a:rPr lang="hu-HU" dirty="0"/>
              <a:t>2</a:t>
            </a:r>
            <a:r>
              <a:rPr lang="hu-HU" dirty="0" smtClean="0"/>
              <a:t>.  Egyszerű többségi szavazás és a geometria felhasználása</a:t>
            </a:r>
          </a:p>
        </p:txBody>
      </p:sp>
      <p:sp>
        <p:nvSpPr>
          <p:cNvPr id="5" name="Szövegdoboz 4"/>
          <p:cNvSpPr txBox="1"/>
          <p:nvPr/>
        </p:nvSpPr>
        <p:spPr>
          <a:xfrm>
            <a:off x="3456384" y="5949280"/>
            <a:ext cx="5652120" cy="830997"/>
          </a:xfrm>
          <a:prstGeom prst="rect">
            <a:avLst/>
          </a:prstGeom>
          <a:noFill/>
        </p:spPr>
        <p:txBody>
          <a:bodyPr wrap="square" rtlCol="0">
            <a:spAutoFit/>
          </a:bodyPr>
          <a:lstStyle/>
          <a:p>
            <a:pPr algn="just"/>
            <a:r>
              <a:rPr lang="en-US" sz="1200" dirty="0"/>
              <a:t>R. J. </a:t>
            </a:r>
            <a:r>
              <a:rPr lang="en-US" sz="1200" dirty="0" err="1"/>
              <a:t>Qureshi</a:t>
            </a:r>
            <a:r>
              <a:rPr lang="en-US" sz="1200" dirty="0"/>
              <a:t>, L. Kovacs, B. </a:t>
            </a:r>
            <a:r>
              <a:rPr lang="en-US" sz="1200" dirty="0" err="1"/>
              <a:t>Harangi</a:t>
            </a:r>
            <a:r>
              <a:rPr lang="en-US" sz="1200" dirty="0"/>
              <a:t>, B. Nagy, T. </a:t>
            </a:r>
            <a:r>
              <a:rPr lang="en-US" sz="1200" dirty="0" err="1"/>
              <a:t>Peto</a:t>
            </a:r>
            <a:r>
              <a:rPr lang="en-US" sz="1200" dirty="0"/>
              <a:t>, A. </a:t>
            </a:r>
            <a:r>
              <a:rPr lang="en-US" sz="1200" dirty="0" err="1"/>
              <a:t>Hajdu</a:t>
            </a:r>
            <a:r>
              <a:rPr lang="en-US" sz="1200" dirty="0"/>
              <a:t>: Combining algorithms for automatic detection of optic disc and macula in fundus images, ELSEVIER Computer Vision and Image Understanding”, Computer Vision and Image Understanding, vol. 116, no. 1, </a:t>
            </a:r>
            <a:r>
              <a:rPr lang="en-US" sz="1200" dirty="0" err="1"/>
              <a:t>pp</a:t>
            </a:r>
            <a:r>
              <a:rPr lang="en-US" sz="1200" dirty="0"/>
              <a:t> 138-145, 2012, IF. 2.404.</a:t>
            </a:r>
            <a:endParaRPr lang="en-US" sz="1200" dirty="0" smtClean="0"/>
          </a:p>
        </p:txBody>
      </p:sp>
      <p:pic>
        <p:nvPicPr>
          <p:cNvPr id="7" name="Picture 14" descr="hotRegi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76501"/>
            <a:ext cx="4392488" cy="385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10</a:t>
            </a:fld>
            <a:r>
              <a:rPr lang="hu-HU" dirty="0" smtClean="0"/>
              <a:t>/41</a:t>
            </a:r>
            <a:endParaRPr lang="en-US" dirty="0"/>
          </a:p>
        </p:txBody>
      </p:sp>
    </p:spTree>
    <p:extLst>
      <p:ext uri="{BB962C8B-B14F-4D97-AF65-F5344CB8AC3E}">
        <p14:creationId xmlns:p14="http://schemas.microsoft.com/office/powerpoint/2010/main" val="2960201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3.  Több jelölt állítása és maximális súlyú klikk keresése </a:t>
            </a:r>
          </a:p>
        </p:txBody>
      </p:sp>
      <p:sp>
        <p:nvSpPr>
          <p:cNvPr id="5" name="Szövegdoboz 4"/>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the accuracy of optic disc detection by finding maximal weighted clique of multiple candidates of individual detectors, 9th IEEE International Symposium on Biomedical Imaging (ISBI 2012), Barcelona, Spain, 2012, pp. 602-605.</a:t>
            </a:r>
            <a:endParaRPr lang="en-US" sz="1200" dirty="0" smtClean="0"/>
          </a:p>
        </p:txBody>
      </p:sp>
      <p:pic>
        <p:nvPicPr>
          <p:cNvPr id="6" name="Kép 5" descr="fig3 másolata"/>
          <p:cNvPicPr/>
          <p:nvPr/>
        </p:nvPicPr>
        <p:blipFill>
          <a:blip r:embed="rId2"/>
          <a:srcRect/>
          <a:stretch>
            <a:fillRect/>
          </a:stretch>
        </p:blipFill>
        <p:spPr bwMode="auto">
          <a:xfrm>
            <a:off x="1979712" y="1772816"/>
            <a:ext cx="5328592" cy="4096541"/>
          </a:xfrm>
          <a:prstGeom prst="rect">
            <a:avLst/>
          </a:prstGeom>
          <a:noFill/>
          <a:ln w="9525">
            <a:noFill/>
            <a:miter lim="800000"/>
            <a:headEnd/>
            <a:tailEnd/>
          </a:ln>
        </p:spPr>
      </p:pic>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11</a:t>
            </a:fld>
            <a:r>
              <a:rPr lang="hu-HU" dirty="0" smtClean="0"/>
              <a:t>/41</a:t>
            </a:r>
            <a:endParaRPr lang="en-US" dirty="0"/>
          </a:p>
        </p:txBody>
      </p:sp>
    </p:spTree>
    <p:extLst>
      <p:ext uri="{BB962C8B-B14F-4D97-AF65-F5344CB8AC3E}">
        <p14:creationId xmlns:p14="http://schemas.microsoft.com/office/powerpoint/2010/main" val="1876894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3.  Több jelölt állítása és maximális összsúlyú klikk keresése </a:t>
            </a:r>
          </a:p>
        </p:txBody>
      </p:sp>
      <p:sp>
        <p:nvSpPr>
          <p:cNvPr id="5" name="Szövegdoboz 4"/>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the accuracy of optic disc detection by finding maximal weighted clique of multiple candidates of individual detectors, 9th IEEE International Symposium on Biomedical Imaging (ISBI 2012), Barcelona, Spain, 2012, pp. 602-605.</a:t>
            </a:r>
            <a:endParaRPr lang="en-US" sz="1200" dirty="0" smtClean="0"/>
          </a:p>
        </p:txBody>
      </p:sp>
      <p:pic>
        <p:nvPicPr>
          <p:cNvPr id="8" name="Kép 7" descr="C:\Users\otthoni\Desktop\ISBI2012\fig2a.bmp"/>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72816"/>
            <a:ext cx="5328592" cy="4091421"/>
          </a:xfrm>
          <a:prstGeom prst="rect">
            <a:avLst/>
          </a:prstGeom>
          <a:noFill/>
          <a:ln>
            <a:noFill/>
          </a:ln>
        </p:spPr>
      </p:pic>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12</a:t>
            </a:fld>
            <a:r>
              <a:rPr lang="hu-HU" dirty="0" smtClean="0"/>
              <a:t>/41</a:t>
            </a:r>
            <a:endParaRPr lang="en-US" dirty="0"/>
          </a:p>
        </p:txBody>
      </p:sp>
    </p:spTree>
    <p:extLst>
      <p:ext uri="{BB962C8B-B14F-4D97-AF65-F5344CB8AC3E}">
        <p14:creationId xmlns:p14="http://schemas.microsoft.com/office/powerpoint/2010/main" val="2076316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3.  Több jelölt állítása és maximális összsúlyú klikk keresése </a:t>
            </a:r>
          </a:p>
        </p:txBody>
      </p:sp>
      <p:sp>
        <p:nvSpPr>
          <p:cNvPr id="5" name="Szövegdoboz 4"/>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the accuracy of optic disc detection by finding maximal weighted clique of multiple candidates of individual detectors, 9th IEEE International Symposium on Biomedical Imaging (ISBI 2012), Barcelona, Spain, 2012, pp. 602-605.</a:t>
            </a:r>
            <a:endParaRPr lang="en-US" sz="1200" dirty="0" smtClean="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13</a:t>
            </a:fld>
            <a:r>
              <a:rPr lang="hu-HU" dirty="0" smtClean="0"/>
              <a:t>/41</a:t>
            </a:r>
            <a:endParaRPr lang="en-US" dirty="0"/>
          </a:p>
        </p:txBody>
      </p:sp>
      <p:graphicFrame>
        <p:nvGraphicFramePr>
          <p:cNvPr id="4" name="Táblázat 3"/>
          <p:cNvGraphicFramePr>
            <a:graphicFrameLocks noGrp="1"/>
          </p:cNvGraphicFramePr>
          <p:nvPr>
            <p:extLst>
              <p:ext uri="{D42A27DB-BD31-4B8C-83A1-F6EECF244321}">
                <p14:modId xmlns:p14="http://schemas.microsoft.com/office/powerpoint/2010/main" val="1440728738"/>
              </p:ext>
            </p:extLst>
          </p:nvPr>
        </p:nvGraphicFramePr>
        <p:xfrm>
          <a:off x="1187624" y="1772816"/>
          <a:ext cx="5904655" cy="3639656"/>
        </p:xfrm>
        <a:graphic>
          <a:graphicData uri="http://schemas.openxmlformats.org/drawingml/2006/table">
            <a:tbl>
              <a:tblPr>
                <a:tableStyleId>{BC89EF96-8CEA-46FF-86C4-4CE0E7609802}</a:tableStyleId>
              </a:tblPr>
              <a:tblGrid>
                <a:gridCol w="1167940"/>
                <a:gridCol w="1196128"/>
                <a:gridCol w="1235345"/>
                <a:gridCol w="1235345"/>
                <a:gridCol w="1069897"/>
              </a:tblGrid>
              <a:tr h="135250">
                <a:tc rowSpan="2">
                  <a:txBody>
                    <a:bodyPr/>
                    <a:lstStyle/>
                    <a:p>
                      <a:pPr indent="171450" algn="just">
                        <a:spcAft>
                          <a:spcPts val="0"/>
                        </a:spcAft>
                      </a:pPr>
                      <a:r>
                        <a:rPr lang="en-US" sz="1600" dirty="0">
                          <a:effectLst/>
                        </a:rPr>
                        <a:t> </a:t>
                      </a:r>
                      <a:endParaRPr lang="en-US" sz="1600" dirty="0">
                        <a:effectLst/>
                        <a:latin typeface="Times New Roman"/>
                        <a:ea typeface="Times New Roman"/>
                      </a:endParaRPr>
                    </a:p>
                  </a:txBody>
                  <a:tcPr marL="68580" marR="68580" marT="0" marB="0">
                    <a:solidFill>
                      <a:schemeClr val="accent1">
                        <a:lumMod val="20000"/>
                        <a:lumOff val="80000"/>
                      </a:schemeClr>
                    </a:solidFill>
                  </a:tcPr>
                </a:tc>
                <a:tc gridSpan="2">
                  <a:txBody>
                    <a:bodyPr/>
                    <a:lstStyle/>
                    <a:p>
                      <a:pPr indent="171450" algn="ctr">
                        <a:spcAft>
                          <a:spcPts val="0"/>
                        </a:spcAft>
                      </a:pPr>
                      <a:r>
                        <a:rPr lang="en-US" sz="1400" dirty="0">
                          <a:effectLst/>
                        </a:rPr>
                        <a:t>DiaretDB0</a:t>
                      </a:r>
                      <a:endParaRPr lang="en-US" sz="1600" dirty="0">
                        <a:effectLst/>
                        <a:latin typeface="Times New Roman"/>
                        <a:ea typeface="Times New Roman"/>
                      </a:endParaRPr>
                    </a:p>
                  </a:txBody>
                  <a:tcPr marL="68580" marR="68580" marT="0" marB="0">
                    <a:solidFill>
                      <a:schemeClr val="accent1">
                        <a:lumMod val="20000"/>
                        <a:lumOff val="80000"/>
                      </a:schemeClr>
                    </a:solidFill>
                  </a:tcPr>
                </a:tc>
                <a:tc hMerge="1">
                  <a:txBody>
                    <a:bodyPr/>
                    <a:lstStyle/>
                    <a:p>
                      <a:endParaRPr lang="en-US"/>
                    </a:p>
                  </a:txBody>
                  <a:tcPr/>
                </a:tc>
                <a:tc gridSpan="2">
                  <a:txBody>
                    <a:bodyPr/>
                    <a:lstStyle/>
                    <a:p>
                      <a:pPr indent="171450" algn="ctr">
                        <a:spcAft>
                          <a:spcPts val="0"/>
                        </a:spcAft>
                      </a:pPr>
                      <a:r>
                        <a:rPr lang="en-US" sz="1400">
                          <a:effectLst/>
                        </a:rPr>
                        <a:t>DiaretDB1</a:t>
                      </a:r>
                      <a:endParaRPr lang="en-US" sz="1600">
                        <a:effectLst/>
                        <a:latin typeface="Times New Roman"/>
                        <a:ea typeface="Times New Roman"/>
                      </a:endParaRPr>
                    </a:p>
                  </a:txBody>
                  <a:tcPr marL="68580" marR="68580" marT="0" marB="0">
                    <a:solidFill>
                      <a:schemeClr val="accent1">
                        <a:lumMod val="20000"/>
                        <a:lumOff val="80000"/>
                      </a:schemeClr>
                    </a:solidFill>
                  </a:tcPr>
                </a:tc>
                <a:tc hMerge="1">
                  <a:txBody>
                    <a:bodyPr/>
                    <a:lstStyle/>
                    <a:p>
                      <a:endParaRPr lang="en-US"/>
                    </a:p>
                  </a:txBody>
                  <a:tcPr/>
                </a:tc>
              </a:tr>
              <a:tr h="270500">
                <a:tc vMerge="1">
                  <a:txBody>
                    <a:bodyPr/>
                    <a:lstStyle/>
                    <a:p>
                      <a:endParaRPr lang="en-US"/>
                    </a:p>
                  </a:txBody>
                  <a:tcPr/>
                </a:tc>
                <a:tc>
                  <a:txBody>
                    <a:bodyPr/>
                    <a:lstStyle/>
                    <a:p>
                      <a:pPr indent="171450" algn="just">
                        <a:spcAft>
                          <a:spcPts val="0"/>
                        </a:spcAft>
                      </a:pPr>
                      <a:r>
                        <a:rPr lang="en-US" sz="1400" dirty="0">
                          <a:effectLst/>
                        </a:rPr>
                        <a:t>primary</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just">
                        <a:spcAft>
                          <a:spcPts val="0"/>
                        </a:spcAft>
                      </a:pPr>
                      <a:r>
                        <a:rPr lang="en-US" sz="1400" dirty="0">
                          <a:effectLst/>
                        </a:rPr>
                        <a:t>secondary</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just">
                        <a:spcAft>
                          <a:spcPts val="0"/>
                        </a:spcAft>
                      </a:pPr>
                      <a:r>
                        <a:rPr lang="en-US" sz="1400" dirty="0">
                          <a:effectLst/>
                        </a:rPr>
                        <a:t>primary</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just">
                        <a:spcAft>
                          <a:spcPts val="0"/>
                        </a:spcAft>
                      </a:pPr>
                      <a:r>
                        <a:rPr lang="en-US" sz="1400" dirty="0">
                          <a:effectLst/>
                        </a:rPr>
                        <a:t>secondary</a:t>
                      </a:r>
                      <a:endParaRPr lang="en-US" sz="1600" dirty="0">
                        <a:effectLst/>
                        <a:latin typeface="Times New Roman"/>
                        <a:ea typeface="Times New Roman"/>
                      </a:endParaRPr>
                    </a:p>
                  </a:txBody>
                  <a:tcPr marL="68580" marR="68580" marT="0" marB="0">
                    <a:solidFill>
                      <a:schemeClr val="accent1">
                        <a:lumMod val="20000"/>
                        <a:lumOff val="80000"/>
                      </a:schemeClr>
                    </a:solidFill>
                  </a:tcPr>
                </a:tc>
              </a:tr>
              <a:tr h="300555">
                <a:tc>
                  <a:txBody>
                    <a:bodyPr/>
                    <a:lstStyle/>
                    <a:p>
                      <a:pPr indent="171450" algn="just">
                        <a:spcAft>
                          <a:spcPts val="0"/>
                        </a:spcAft>
                      </a:pPr>
                      <a:r>
                        <a:rPr lang="en-US" sz="1600" dirty="0" err="1">
                          <a:effectLst/>
                        </a:rPr>
                        <a:t>OD</a:t>
                      </a:r>
                      <a:r>
                        <a:rPr lang="en-US" sz="1600" baseline="-25000" dirty="0" err="1">
                          <a:effectLst/>
                        </a:rPr>
                        <a:t>decomp</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dirty="0">
                          <a:effectLst/>
                        </a:rPr>
                        <a:t>96.15%</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37.11</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a:effectLst/>
                        </a:rPr>
                        <a:t>91.01%</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a:effectLst/>
                        </a:rPr>
                        <a:t>40.26</a:t>
                      </a:r>
                      <a:endParaRPr lang="en-US" sz="1600">
                        <a:effectLst/>
                        <a:latin typeface="Times New Roman"/>
                        <a:ea typeface="Times New Roman"/>
                      </a:endParaRPr>
                    </a:p>
                  </a:txBody>
                  <a:tcPr marL="68580" marR="68580" marT="0" marB="0"/>
                </a:tc>
              </a:tr>
              <a:tr h="300555">
                <a:tc>
                  <a:txBody>
                    <a:bodyPr/>
                    <a:lstStyle/>
                    <a:p>
                      <a:pPr indent="171450" algn="just">
                        <a:spcAft>
                          <a:spcPts val="0"/>
                        </a:spcAft>
                      </a:pPr>
                      <a:r>
                        <a:rPr lang="en-US" sz="1600" dirty="0" err="1">
                          <a:effectLst/>
                        </a:rPr>
                        <a:t>OD</a:t>
                      </a:r>
                      <a:r>
                        <a:rPr lang="en-US" sz="1600" baseline="-25000" dirty="0" err="1">
                          <a:effectLst/>
                        </a:rPr>
                        <a:t>edge</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dirty="0">
                          <a:effectLst/>
                        </a:rPr>
                        <a:t>83.84%</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dirty="0">
                          <a:effectLst/>
                        </a:rPr>
                        <a:t>38.67</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80.89%</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a:effectLst/>
                        </a:rPr>
                        <a:t>26.50</a:t>
                      </a:r>
                      <a:endParaRPr lang="en-US" sz="1600">
                        <a:effectLst/>
                        <a:latin typeface="Times New Roman"/>
                        <a:ea typeface="Times New Roman"/>
                      </a:endParaRPr>
                    </a:p>
                  </a:txBody>
                  <a:tcPr marL="68580" marR="68580" marT="0" marB="0"/>
                </a:tc>
              </a:tr>
              <a:tr h="300555">
                <a:tc>
                  <a:txBody>
                    <a:bodyPr/>
                    <a:lstStyle/>
                    <a:p>
                      <a:pPr indent="171450" algn="just">
                        <a:spcAft>
                          <a:spcPts val="0"/>
                        </a:spcAft>
                      </a:pPr>
                      <a:r>
                        <a:rPr lang="en-US" sz="1600" dirty="0" err="1">
                          <a:effectLst/>
                        </a:rPr>
                        <a:t>OD</a:t>
                      </a:r>
                      <a:r>
                        <a:rPr lang="en-US" sz="1600" baseline="-25000" dirty="0" err="1">
                          <a:effectLst/>
                        </a:rPr>
                        <a:t>entropy</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a:effectLst/>
                        </a:rPr>
                        <a:t>95.38%</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dirty="0">
                          <a:effectLst/>
                        </a:rPr>
                        <a:t>29.40</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95.50%</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a:effectLst/>
                        </a:rPr>
                        <a:t>25.43</a:t>
                      </a:r>
                      <a:endParaRPr lang="en-US" sz="1600">
                        <a:effectLst/>
                        <a:latin typeface="Times New Roman"/>
                        <a:ea typeface="Times New Roman"/>
                      </a:endParaRPr>
                    </a:p>
                  </a:txBody>
                  <a:tcPr marL="68580" marR="68580" marT="0" marB="0"/>
                </a:tc>
              </a:tr>
              <a:tr h="300555">
                <a:tc>
                  <a:txBody>
                    <a:bodyPr/>
                    <a:lstStyle/>
                    <a:p>
                      <a:pPr indent="171450" algn="just">
                        <a:spcAft>
                          <a:spcPts val="0"/>
                        </a:spcAft>
                      </a:pPr>
                      <a:r>
                        <a:rPr lang="en-US" sz="1600" dirty="0" err="1">
                          <a:effectLst/>
                        </a:rPr>
                        <a:t>OD</a:t>
                      </a:r>
                      <a:r>
                        <a:rPr lang="en-US" sz="1600" baseline="-25000" dirty="0" err="1">
                          <a:effectLst/>
                        </a:rPr>
                        <a:t>kNN</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a:effectLst/>
                        </a:rPr>
                        <a:t>94.61%</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dirty="0">
                          <a:effectLst/>
                        </a:rPr>
                        <a:t>18.40</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91.01%</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a:effectLst/>
                        </a:rPr>
                        <a:t>26.50</a:t>
                      </a:r>
                      <a:endParaRPr lang="en-US" sz="1600">
                        <a:effectLst/>
                        <a:latin typeface="Times New Roman"/>
                        <a:ea typeface="Times New Roman"/>
                      </a:endParaRPr>
                    </a:p>
                  </a:txBody>
                  <a:tcPr marL="68580" marR="68580" marT="0" marB="0"/>
                </a:tc>
              </a:tr>
              <a:tr h="300555">
                <a:tc>
                  <a:txBody>
                    <a:bodyPr/>
                    <a:lstStyle/>
                    <a:p>
                      <a:pPr indent="171450" algn="just">
                        <a:spcAft>
                          <a:spcPts val="0"/>
                        </a:spcAft>
                      </a:pPr>
                      <a:r>
                        <a:rPr lang="en-US" sz="1600" dirty="0" err="1">
                          <a:effectLst/>
                        </a:rPr>
                        <a:t>OD</a:t>
                      </a:r>
                      <a:r>
                        <a:rPr lang="en-US" sz="1600" baseline="-25000" dirty="0" err="1">
                          <a:effectLst/>
                        </a:rPr>
                        <a:t>fuzzy</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a:effectLst/>
                        </a:rPr>
                        <a:t>56.15%</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dirty="0">
                          <a:effectLst/>
                        </a:rPr>
                        <a:t>48.51</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dirty="0">
                          <a:effectLst/>
                        </a:rPr>
                        <a:t>59.55%</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43.45</a:t>
                      </a:r>
                      <a:endParaRPr lang="en-US" sz="1600">
                        <a:effectLst/>
                        <a:latin typeface="Times New Roman"/>
                        <a:ea typeface="Times New Roman"/>
                      </a:endParaRPr>
                    </a:p>
                  </a:txBody>
                  <a:tcPr marL="68580" marR="68580" marT="0" marB="0"/>
                </a:tc>
              </a:tr>
              <a:tr h="300555">
                <a:tc>
                  <a:txBody>
                    <a:bodyPr/>
                    <a:lstStyle/>
                    <a:p>
                      <a:pPr indent="171450" algn="just">
                        <a:spcAft>
                          <a:spcPts val="0"/>
                        </a:spcAft>
                      </a:pPr>
                      <a:r>
                        <a:rPr lang="en-US" sz="1600" dirty="0" err="1">
                          <a:effectLst/>
                        </a:rPr>
                        <a:t>OD</a:t>
                      </a:r>
                      <a:r>
                        <a:rPr lang="en-US" sz="1600" baseline="-25000" dirty="0" err="1">
                          <a:effectLst/>
                        </a:rPr>
                        <a:t>hough</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a:effectLst/>
                        </a:rPr>
                        <a:t>90.76%</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dirty="0">
                          <a:effectLst/>
                        </a:rPr>
                        <a:t>39.11</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dirty="0">
                          <a:effectLst/>
                        </a:rPr>
                        <a:t>93.25%</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39.69</a:t>
                      </a:r>
                      <a:endParaRPr lang="en-US" sz="1600">
                        <a:effectLst/>
                        <a:latin typeface="Times New Roman"/>
                        <a:ea typeface="Times New Roman"/>
                      </a:endParaRPr>
                    </a:p>
                  </a:txBody>
                  <a:tcPr marL="68580" marR="68580" marT="0" marB="0"/>
                </a:tc>
              </a:tr>
              <a:tr h="300555">
                <a:tc>
                  <a:txBody>
                    <a:bodyPr/>
                    <a:lstStyle/>
                    <a:p>
                      <a:pPr indent="171450" algn="just">
                        <a:spcAft>
                          <a:spcPts val="0"/>
                        </a:spcAft>
                      </a:pPr>
                      <a:r>
                        <a:rPr lang="en-US" sz="1600" dirty="0" err="1">
                          <a:effectLst/>
                        </a:rPr>
                        <a:t>OD</a:t>
                      </a:r>
                      <a:r>
                        <a:rPr lang="en-US" sz="1600" baseline="-25000" dirty="0" err="1">
                          <a:effectLst/>
                        </a:rPr>
                        <a:t>circle</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a:effectLst/>
                        </a:rPr>
                        <a:t>88.46%</a:t>
                      </a:r>
                      <a:endParaRPr lang="en-US" sz="1600">
                        <a:effectLst/>
                        <a:latin typeface="Times New Roman"/>
                        <a:ea typeface="Times New Roman"/>
                      </a:endParaRPr>
                    </a:p>
                  </a:txBody>
                  <a:tcPr marL="68580" marR="68580" marT="0" marB="0"/>
                </a:tc>
                <a:tc>
                  <a:txBody>
                    <a:bodyPr/>
                    <a:lstStyle/>
                    <a:p>
                      <a:pPr indent="171450" algn="ctr">
                        <a:spcAft>
                          <a:spcPts val="0"/>
                        </a:spcAft>
                      </a:pPr>
                      <a:r>
                        <a:rPr lang="en-US" sz="1400" dirty="0">
                          <a:effectLst/>
                        </a:rPr>
                        <a:t>18.13</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dirty="0">
                          <a:effectLst/>
                        </a:rPr>
                        <a:t>87.64%</a:t>
                      </a:r>
                      <a:endParaRPr lang="en-US" sz="1600" dirty="0">
                        <a:effectLst/>
                        <a:latin typeface="Times New Roman"/>
                        <a:ea typeface="Times New Roman"/>
                      </a:endParaRPr>
                    </a:p>
                  </a:txBody>
                  <a:tcPr marL="68580" marR="68580" marT="0" marB="0"/>
                </a:tc>
                <a:tc>
                  <a:txBody>
                    <a:bodyPr/>
                    <a:lstStyle/>
                    <a:p>
                      <a:pPr indent="171450" algn="ctr">
                        <a:spcAft>
                          <a:spcPts val="0"/>
                        </a:spcAft>
                      </a:pPr>
                      <a:r>
                        <a:rPr lang="en-US" sz="1400">
                          <a:effectLst/>
                        </a:rPr>
                        <a:t>20.00</a:t>
                      </a:r>
                      <a:endParaRPr lang="en-US" sz="1600">
                        <a:effectLst/>
                        <a:latin typeface="Times New Roman"/>
                        <a:ea typeface="Times New Roman"/>
                      </a:endParaRPr>
                    </a:p>
                  </a:txBody>
                  <a:tcPr marL="68580" marR="68580" marT="0" marB="0"/>
                </a:tc>
              </a:tr>
              <a:tr h="76551">
                <a:tc gridSpan="5">
                  <a:txBody>
                    <a:bodyPr/>
                    <a:lstStyle/>
                    <a:p>
                      <a:pPr>
                        <a:spcAft>
                          <a:spcPts val="0"/>
                        </a:spcAft>
                      </a:pPr>
                      <a:endParaRPr lang="en-US" sz="300" dirty="0">
                        <a:effectLst/>
                        <a:latin typeface="Times New Roman"/>
                        <a:ea typeface="Times New Roman"/>
                      </a:endParaRPr>
                    </a:p>
                  </a:txBody>
                  <a:tcPr marL="68580" marR="6858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5749">
                <a:tc>
                  <a:txBody>
                    <a:bodyPr/>
                    <a:lstStyle/>
                    <a:p>
                      <a:pPr algn="ctr">
                        <a:spcAft>
                          <a:spcPts val="0"/>
                        </a:spcAft>
                      </a:pPr>
                      <a:r>
                        <a:rPr lang="en-US" sz="1600" u="sng" dirty="0">
                          <a:effectLst/>
                        </a:rPr>
                        <a:t>majority voting</a:t>
                      </a:r>
                      <a:endParaRPr lang="en-US" sz="24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u="sng">
                          <a:effectLst/>
                        </a:rPr>
                        <a:t>97.69%</a:t>
                      </a:r>
                      <a:endParaRPr lang="en-US" sz="1600">
                        <a:effectLst/>
                      </a:endParaRPr>
                    </a:p>
                    <a:p>
                      <a:pPr algn="ctr">
                        <a:spcAft>
                          <a:spcPts val="0"/>
                        </a:spcAft>
                      </a:pPr>
                      <a:r>
                        <a:rPr lang="en-US" sz="1400" u="sng">
                          <a:effectLst/>
                        </a:rPr>
                        <a:t>FP = 3</a:t>
                      </a:r>
                      <a:endParaRPr lang="en-US" sz="2400">
                        <a:effectLst/>
                        <a:latin typeface="Times New Roman"/>
                        <a:ea typeface="Times New Roman"/>
                      </a:endParaRPr>
                    </a:p>
                  </a:txBody>
                  <a:tcPr marL="68580" marR="68580" marT="0" marB="0" anchor="ctr"/>
                </a:tc>
                <a:tc>
                  <a:txBody>
                    <a:bodyPr/>
                    <a:lstStyle/>
                    <a:p>
                      <a:pPr algn="ctr">
                        <a:spcAft>
                          <a:spcPts val="0"/>
                        </a:spcAft>
                      </a:pPr>
                      <a:r>
                        <a:rPr lang="en-US" sz="1400" u="sng">
                          <a:effectLst/>
                        </a:rPr>
                        <a:t>16.36</a:t>
                      </a:r>
                      <a:endParaRPr lang="en-US" sz="2400">
                        <a:effectLst/>
                        <a:latin typeface="Times New Roman"/>
                        <a:ea typeface="Times New Roman"/>
                      </a:endParaRPr>
                    </a:p>
                  </a:txBody>
                  <a:tcPr marL="68580" marR="68580" marT="0" marB="0" anchor="ctr"/>
                </a:tc>
                <a:tc>
                  <a:txBody>
                    <a:bodyPr/>
                    <a:lstStyle/>
                    <a:p>
                      <a:pPr indent="171450" algn="ctr">
                        <a:spcAft>
                          <a:spcPts val="0"/>
                        </a:spcAft>
                      </a:pPr>
                      <a:r>
                        <a:rPr lang="en-US" sz="1400" u="sng" dirty="0">
                          <a:effectLst/>
                        </a:rPr>
                        <a:t>94.38%</a:t>
                      </a:r>
                      <a:endParaRPr lang="en-US" sz="1600" dirty="0">
                        <a:effectLst/>
                      </a:endParaRPr>
                    </a:p>
                    <a:p>
                      <a:pPr algn="ctr">
                        <a:spcAft>
                          <a:spcPts val="0"/>
                        </a:spcAft>
                      </a:pPr>
                      <a:r>
                        <a:rPr lang="en-US" sz="1400" u="sng" dirty="0">
                          <a:effectLst/>
                        </a:rPr>
                        <a:t>FP = 5</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1400" u="sng">
                          <a:effectLst/>
                        </a:rPr>
                        <a:t>16.93</a:t>
                      </a:r>
                      <a:endParaRPr lang="en-US" sz="2400">
                        <a:effectLst/>
                        <a:latin typeface="Times New Roman"/>
                        <a:ea typeface="Times New Roman"/>
                      </a:endParaRPr>
                    </a:p>
                  </a:txBody>
                  <a:tcPr marL="68580" marR="68580" marT="0" marB="0" anchor="ctr"/>
                </a:tc>
              </a:tr>
              <a:tr h="405749">
                <a:tc>
                  <a:txBody>
                    <a:bodyPr/>
                    <a:lstStyle/>
                    <a:p>
                      <a:pPr algn="ctr">
                        <a:spcAft>
                          <a:spcPts val="0"/>
                        </a:spcAft>
                      </a:pPr>
                      <a:r>
                        <a:rPr lang="en-US" sz="1600" u="sng" dirty="0">
                          <a:effectLst/>
                        </a:rPr>
                        <a:t>proposed model</a:t>
                      </a:r>
                      <a:endParaRPr lang="en-US" sz="2400" dirty="0">
                        <a:effectLst/>
                        <a:latin typeface="Times New Roman"/>
                        <a:ea typeface="Times New Roman"/>
                      </a:endParaRPr>
                    </a:p>
                  </a:txBody>
                  <a:tcPr marL="68580" marR="68580" marT="0" marB="0">
                    <a:solidFill>
                      <a:schemeClr val="accent1">
                        <a:lumMod val="20000"/>
                        <a:lumOff val="80000"/>
                      </a:schemeClr>
                    </a:solidFill>
                  </a:tcPr>
                </a:tc>
                <a:tc>
                  <a:txBody>
                    <a:bodyPr/>
                    <a:lstStyle/>
                    <a:p>
                      <a:pPr indent="171450" algn="ctr">
                        <a:spcAft>
                          <a:spcPts val="0"/>
                        </a:spcAft>
                      </a:pPr>
                      <a:r>
                        <a:rPr lang="en-US" sz="1400" u="sng">
                          <a:effectLst/>
                        </a:rPr>
                        <a:t>98.46%</a:t>
                      </a:r>
                      <a:endParaRPr lang="en-US" sz="1600">
                        <a:effectLst/>
                      </a:endParaRPr>
                    </a:p>
                    <a:p>
                      <a:pPr algn="ctr">
                        <a:spcAft>
                          <a:spcPts val="0"/>
                        </a:spcAft>
                      </a:pPr>
                      <a:r>
                        <a:rPr lang="en-US" sz="1400" u="sng">
                          <a:effectLst/>
                        </a:rPr>
                        <a:t>FP = 2</a:t>
                      </a:r>
                      <a:endParaRPr lang="en-US" sz="2400">
                        <a:effectLst/>
                        <a:latin typeface="Times New Roman"/>
                        <a:ea typeface="Times New Roman"/>
                      </a:endParaRPr>
                    </a:p>
                  </a:txBody>
                  <a:tcPr marL="68580" marR="68580" marT="0" marB="0" anchor="ctr"/>
                </a:tc>
                <a:tc>
                  <a:txBody>
                    <a:bodyPr/>
                    <a:lstStyle/>
                    <a:p>
                      <a:pPr algn="ctr">
                        <a:spcAft>
                          <a:spcPts val="0"/>
                        </a:spcAft>
                      </a:pPr>
                      <a:r>
                        <a:rPr lang="en-US" sz="1400" u="sng">
                          <a:effectLst/>
                        </a:rPr>
                        <a:t>10.38</a:t>
                      </a:r>
                      <a:endParaRPr lang="en-US" sz="2400">
                        <a:effectLst/>
                        <a:latin typeface="Times New Roman"/>
                        <a:ea typeface="Times New Roman"/>
                      </a:endParaRPr>
                    </a:p>
                  </a:txBody>
                  <a:tcPr marL="68580" marR="68580" marT="0" marB="0" anchor="ctr"/>
                </a:tc>
                <a:tc>
                  <a:txBody>
                    <a:bodyPr/>
                    <a:lstStyle/>
                    <a:p>
                      <a:pPr indent="171450" algn="ctr">
                        <a:spcAft>
                          <a:spcPts val="0"/>
                        </a:spcAft>
                      </a:pPr>
                      <a:r>
                        <a:rPr lang="en-US" sz="1400" u="sng" dirty="0">
                          <a:effectLst/>
                        </a:rPr>
                        <a:t>98.87%</a:t>
                      </a:r>
                      <a:endParaRPr lang="en-US" sz="1600" dirty="0">
                        <a:effectLst/>
                      </a:endParaRPr>
                    </a:p>
                    <a:p>
                      <a:pPr algn="ctr">
                        <a:spcAft>
                          <a:spcPts val="0"/>
                        </a:spcAft>
                      </a:pPr>
                      <a:r>
                        <a:rPr lang="en-US" sz="1400" u="sng" dirty="0">
                          <a:effectLst/>
                        </a:rPr>
                        <a:t>FP=1</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1400" u="sng" dirty="0">
                          <a:effectLst/>
                        </a:rPr>
                        <a:t>10.60</a:t>
                      </a:r>
                      <a:endParaRPr lang="en-US" sz="240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3723891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447675" indent="-447675">
              <a:buNone/>
            </a:pPr>
            <a:r>
              <a:rPr lang="hu-HU" dirty="0"/>
              <a:t>4</a:t>
            </a:r>
            <a:r>
              <a:rPr lang="hu-HU" dirty="0" smtClean="0"/>
              <a:t>.  Valószínűségi mezők generálása és kombinálása</a:t>
            </a:r>
          </a:p>
        </p:txBody>
      </p:sp>
      <p:pic>
        <p:nvPicPr>
          <p:cNvPr id="7" name="Kép 6" descr="C:\Users\otthoni\Desktop\ISBI2012\fig1 másolat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772816"/>
            <a:ext cx="5328592" cy="4091421"/>
          </a:xfrm>
          <a:prstGeom prst="rect">
            <a:avLst/>
          </a:prstGeom>
          <a:noFill/>
          <a:ln>
            <a:noFill/>
          </a:ln>
        </p:spPr>
      </p:pic>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14</a:t>
            </a:fld>
            <a:r>
              <a:rPr lang="hu-HU" dirty="0" smtClean="0"/>
              <a:t>/41</a:t>
            </a:r>
            <a:endParaRPr lang="en-US" dirty="0"/>
          </a:p>
        </p:txBody>
      </p:sp>
    </p:spTree>
    <p:extLst>
      <p:ext uri="{BB962C8B-B14F-4D97-AF65-F5344CB8AC3E}">
        <p14:creationId xmlns:p14="http://schemas.microsoft.com/office/powerpoint/2010/main" val="4219171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15</a:t>
            </a:fld>
            <a:r>
              <a:rPr lang="hu-HU" dirty="0" smtClean="0"/>
              <a:t>/41</a:t>
            </a:r>
            <a:endParaRPr lang="en-US" dirty="0"/>
          </a:p>
        </p:txBody>
      </p:sp>
      <p:pic>
        <p:nvPicPr>
          <p:cNvPr id="7" name="Kép 6" descr="C:\Users\Harangi\Desktop\CBMS\fig1.jpg"/>
          <p:cNvPicPr/>
          <p:nvPr/>
        </p:nvPicPr>
        <p:blipFill>
          <a:blip r:embed="rId2"/>
          <a:srcRect/>
          <a:stretch>
            <a:fillRect/>
          </a:stretch>
        </p:blipFill>
        <p:spPr bwMode="auto">
          <a:xfrm>
            <a:off x="1475656" y="1289561"/>
            <a:ext cx="5976664" cy="4587711"/>
          </a:xfrm>
          <a:prstGeom prst="rect">
            <a:avLst/>
          </a:prstGeom>
          <a:noFill/>
          <a:ln w="9525">
            <a:noFill/>
            <a:miter lim="800000"/>
            <a:headEnd/>
            <a:tailEnd/>
          </a:ln>
        </p:spPr>
      </p:pic>
    </p:spTree>
    <p:extLst>
      <p:ext uri="{BB962C8B-B14F-4D97-AF65-F5344CB8AC3E}">
        <p14:creationId xmlns:p14="http://schemas.microsoft.com/office/powerpoint/2010/main" val="1975930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1.  Összetett rendszer alapú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16</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Nagy, B. </a:t>
            </a:r>
            <a:r>
              <a:rPr lang="en-US" sz="1200" dirty="0" err="1"/>
              <a:t>Harangi</a:t>
            </a:r>
            <a:r>
              <a:rPr lang="en-US" sz="1200" dirty="0"/>
              <a:t>, B. </a:t>
            </a:r>
            <a:r>
              <a:rPr lang="en-US" sz="1200" dirty="0" err="1"/>
              <a:t>Antal</a:t>
            </a:r>
            <a:r>
              <a:rPr lang="en-US" sz="1200" dirty="0"/>
              <a:t>, A. </a:t>
            </a:r>
            <a:r>
              <a:rPr lang="en-US" sz="1200" dirty="0" err="1"/>
              <a:t>Hajdu</a:t>
            </a:r>
            <a:r>
              <a:rPr lang="en-US" sz="1200" dirty="0"/>
              <a:t>: Ensemble-based exudate detection in color fundus images, 7th International Symposium on Image and Signal Processing and Analysis (ISPA 2011), Dubrovnik, Croatia, 2011, pp. 700-703.</a:t>
            </a:r>
            <a:endParaRPr lang="en-US" sz="1200" dirty="0" smtClean="0"/>
          </a:p>
        </p:txBody>
      </p:sp>
      <p:pic>
        <p:nvPicPr>
          <p:cNvPr id="8" name="Picture 2" descr="D:\Dokumentumok\szemeszet\cikk\journal\current\preprocess_pr\figures\combination_re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03884" y="1412776"/>
            <a:ext cx="3150060" cy="4450432"/>
          </a:xfrm>
          <a:prstGeom prst="rect">
            <a:avLst/>
          </a:prstGeom>
        </p:spPr>
      </p:pic>
    </p:spTree>
    <p:extLst>
      <p:ext uri="{BB962C8B-B14F-4D97-AF65-F5344CB8AC3E}">
        <p14:creationId xmlns:p14="http://schemas.microsoft.com/office/powerpoint/2010/main" val="867660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otthoni\Desktop\Képkivágás3.PNG"/>
          <p:cNvPicPr>
            <a:picLocks noChangeAspect="1" noChangeArrowheads="1"/>
          </p:cNvPicPr>
          <p:nvPr/>
        </p:nvPicPr>
        <p:blipFill>
          <a:blip r:embed="rId2">
            <a:extLst>
              <a:ext uri="{28A0092B-C50C-407E-A947-70E740481C1C}">
                <a14:useLocalDpi xmlns:a14="http://schemas.microsoft.com/office/drawing/2010/main" val="0"/>
              </a:ext>
            </a:extLst>
          </a:blip>
          <a:srcRect l="-7138" t="-3677" r="7138" b="3677"/>
          <a:stretch>
            <a:fillRect/>
          </a:stretch>
        </p:blipFill>
        <p:spPr bwMode="auto">
          <a:xfrm>
            <a:off x="1115616" y="1196752"/>
            <a:ext cx="72882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1.  Összetett rendszer alapú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17</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Nagy, B. </a:t>
            </a:r>
            <a:r>
              <a:rPr lang="en-US" sz="1200" dirty="0" err="1"/>
              <a:t>Harangi</a:t>
            </a:r>
            <a:r>
              <a:rPr lang="en-US" sz="1200" dirty="0"/>
              <a:t>, B. </a:t>
            </a:r>
            <a:r>
              <a:rPr lang="en-US" sz="1200" dirty="0" err="1"/>
              <a:t>Antal</a:t>
            </a:r>
            <a:r>
              <a:rPr lang="en-US" sz="1200" dirty="0"/>
              <a:t>, A. </a:t>
            </a:r>
            <a:r>
              <a:rPr lang="en-US" sz="1200" dirty="0" err="1"/>
              <a:t>Hajdu</a:t>
            </a:r>
            <a:r>
              <a:rPr lang="en-US" sz="1200" dirty="0"/>
              <a:t>: Ensemble-based exudate detection in color fundus images, 7th International Symposium on Image and Signal Processing and Analysis (ISPA 2011), Dubrovnik, Croatia, 2011, pp. 700-703.</a:t>
            </a:r>
            <a:endParaRPr lang="en-US" sz="1200" dirty="0" smtClean="0"/>
          </a:p>
        </p:txBody>
      </p:sp>
      <p:pic>
        <p:nvPicPr>
          <p:cNvPr id="7" name="Picture 3" descr="C:\Users\otthoni\Desktop\Képkivágás4.PNG"/>
          <p:cNvPicPr>
            <a:picLocks noChangeAspect="1" noChangeArrowheads="1"/>
          </p:cNvPicPr>
          <p:nvPr/>
        </p:nvPicPr>
        <p:blipFill>
          <a:blip r:embed="rId3">
            <a:extLst>
              <a:ext uri="{28A0092B-C50C-407E-A947-70E740481C1C}">
                <a14:useLocalDpi xmlns:a14="http://schemas.microsoft.com/office/drawing/2010/main" val="0"/>
              </a:ext>
            </a:extLst>
          </a:blip>
          <a:srcRect l="5972" t="1614" r="-5972" b="-797"/>
          <a:stretch>
            <a:fillRect/>
          </a:stretch>
        </p:blipFill>
        <p:spPr bwMode="auto">
          <a:xfrm>
            <a:off x="1619672" y="1403251"/>
            <a:ext cx="721360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9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1.  Összetett rendszer alapú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18</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Nagy, B. </a:t>
            </a:r>
            <a:r>
              <a:rPr lang="en-US" sz="1200" dirty="0" err="1"/>
              <a:t>Harangi</a:t>
            </a:r>
            <a:r>
              <a:rPr lang="en-US" sz="1200" dirty="0"/>
              <a:t>, B. </a:t>
            </a:r>
            <a:r>
              <a:rPr lang="en-US" sz="1200" dirty="0" err="1"/>
              <a:t>Antal</a:t>
            </a:r>
            <a:r>
              <a:rPr lang="en-US" sz="1200" dirty="0"/>
              <a:t>, A. </a:t>
            </a:r>
            <a:r>
              <a:rPr lang="en-US" sz="1200" dirty="0" err="1"/>
              <a:t>Hajdu</a:t>
            </a:r>
            <a:r>
              <a:rPr lang="en-US" sz="1200" dirty="0"/>
              <a:t>: Ensemble-based exudate detection in color fundus images, 7th International Symposium on Image and Signal Processing and Analysis (ISPA 2011), Dubrovnik, Croatia, 2011, pp. 700-703.</a:t>
            </a:r>
            <a:endParaRPr lang="en-US" sz="1200" dirty="0" smtClean="0"/>
          </a:p>
        </p:txBody>
      </p:sp>
      <p:graphicFrame>
        <p:nvGraphicFramePr>
          <p:cNvPr id="8" name="Táblázat 7"/>
          <p:cNvGraphicFramePr>
            <a:graphicFrameLocks noGrp="1"/>
          </p:cNvGraphicFramePr>
          <p:nvPr>
            <p:extLst>
              <p:ext uri="{D42A27DB-BD31-4B8C-83A1-F6EECF244321}">
                <p14:modId xmlns:p14="http://schemas.microsoft.com/office/powerpoint/2010/main" val="1975253130"/>
              </p:ext>
            </p:extLst>
          </p:nvPr>
        </p:nvGraphicFramePr>
        <p:xfrm>
          <a:off x="1104899" y="1340768"/>
          <a:ext cx="6934201" cy="4348260"/>
        </p:xfrm>
        <a:graphic>
          <a:graphicData uri="http://schemas.openxmlformats.org/drawingml/2006/table">
            <a:tbl>
              <a:tblPr>
                <a:tableStyleId>{BC89EF96-8CEA-46FF-86C4-4CE0E7609802}</a:tableStyleId>
              </a:tblPr>
              <a:tblGrid>
                <a:gridCol w="1610125"/>
                <a:gridCol w="1763472"/>
                <a:gridCol w="1746641"/>
                <a:gridCol w="1813963"/>
              </a:tblGrid>
              <a:tr h="711090">
                <a:tc>
                  <a:txBody>
                    <a:bodyPr/>
                    <a:lstStyle/>
                    <a:p>
                      <a:pPr algn="ctr">
                        <a:spcAft>
                          <a:spcPts val="0"/>
                        </a:spcAft>
                      </a:pPr>
                      <a:r>
                        <a:rPr lang="en-US" sz="2400" dirty="0">
                          <a:effectLst/>
                        </a:rPr>
                        <a:t> </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000" dirty="0">
                          <a:effectLst/>
                        </a:rPr>
                        <a:t>Sensitivity</a:t>
                      </a:r>
                      <a:endParaRPr lang="en-US" sz="20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000" dirty="0">
                          <a:effectLst/>
                        </a:rPr>
                        <a:t>PPV</a:t>
                      </a:r>
                      <a:endParaRPr lang="en-US" sz="20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000" dirty="0" err="1">
                          <a:effectLst/>
                        </a:rPr>
                        <a:t>FScore</a:t>
                      </a:r>
                      <a:endParaRPr lang="en-US" sz="2000" dirty="0">
                        <a:effectLst/>
                        <a:latin typeface="Times New Roman"/>
                        <a:ea typeface="Times New Roman"/>
                      </a:endParaRPr>
                    </a:p>
                  </a:txBody>
                  <a:tcPr marL="68580" marR="68580" marT="0" marB="0" anchor="ctr">
                    <a:solidFill>
                      <a:schemeClr val="accent1">
                        <a:lumMod val="20000"/>
                        <a:lumOff val="80000"/>
                      </a:schemeClr>
                    </a:solidFill>
                  </a:tcPr>
                </a:tc>
              </a:tr>
              <a:tr h="365748">
                <a:tc>
                  <a:txBody>
                    <a:bodyPr/>
                    <a:lstStyle/>
                    <a:p>
                      <a:pPr algn="ctr">
                        <a:spcAft>
                          <a:spcPts val="0"/>
                        </a:spcAft>
                      </a:pPr>
                      <a:r>
                        <a:rPr lang="en-US" sz="2400" dirty="0">
                          <a:effectLst/>
                        </a:rPr>
                        <a:t>Mo</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dirty="0">
                          <a:effectLst/>
                        </a:rPr>
                        <a:t>0.76</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a:effectLst/>
                        </a:rPr>
                        <a:t>0.59</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a:effectLst/>
                        </a:rPr>
                        <a:t>0.67</a:t>
                      </a:r>
                      <a:endParaRPr lang="en-US" sz="240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Om</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dirty="0">
                          <a:effectLst/>
                        </a:rPr>
                        <a:t>0.40</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a:effectLst/>
                        </a:rPr>
                        <a:t>0.91</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a:effectLst/>
                        </a:rPr>
                        <a:t>0.56</a:t>
                      </a:r>
                      <a:endParaRPr lang="en-US" sz="240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CTF</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dirty="0">
                          <a:effectLst/>
                        </a:rPr>
                        <a:t>0.19</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dirty="0">
                          <a:effectLst/>
                        </a:rPr>
                        <a:t>0.92</a:t>
                      </a:r>
                      <a:endParaRPr lang="en-US" sz="2400" dirty="0">
                        <a:effectLst/>
                        <a:latin typeface="Times New Roman"/>
                        <a:ea typeface="Times New Roman"/>
                      </a:endParaRPr>
                    </a:p>
                  </a:txBody>
                  <a:tcPr marL="68580" marR="68580" marT="0" marB="0" anchor="ctr"/>
                </a:tc>
                <a:tc>
                  <a:txBody>
                    <a:bodyPr/>
                    <a:lstStyle/>
                    <a:p>
                      <a:pPr indent="50800" algn="ctr">
                        <a:spcAft>
                          <a:spcPts val="0"/>
                        </a:spcAft>
                      </a:pPr>
                      <a:r>
                        <a:rPr lang="en-US" sz="2400">
                          <a:effectLst/>
                        </a:rPr>
                        <a:t>0.31</a:t>
                      </a:r>
                      <a:endParaRPr lang="en-US" sz="240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FCM</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a:effectLst/>
                        </a:rPr>
                        <a:t>0.49</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dirty="0">
                          <a:effectLst/>
                        </a:rPr>
                        <a:t>0.09</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a:effectLst/>
                        </a:rPr>
                        <a:t>0.16</a:t>
                      </a:r>
                      <a:endParaRPr lang="en-US" sz="240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NB</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a:effectLst/>
                        </a:rPr>
                        <a:t>0.82</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dirty="0">
                          <a:effectLst/>
                        </a:rPr>
                        <a:t>0.06</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a:effectLst/>
                        </a:rPr>
                        <a:t>0.11</a:t>
                      </a:r>
                      <a:endParaRPr lang="en-US" sz="240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SMF</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a:effectLst/>
                        </a:rPr>
                        <a:t>0.38</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dirty="0">
                          <a:effectLst/>
                        </a:rPr>
                        <a:t>0.04</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dirty="0">
                          <a:effectLst/>
                        </a:rPr>
                        <a:t>0.07</a:t>
                      </a:r>
                      <a:endParaRPr lang="en-US" sz="2400" dirty="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SMC</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a:effectLst/>
                        </a:rPr>
                        <a:t>0.51</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dirty="0">
                          <a:effectLst/>
                        </a:rPr>
                        <a:t>0.05</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dirty="0">
                          <a:effectLst/>
                        </a:rPr>
                        <a:t>0.10</a:t>
                      </a:r>
                      <a:endParaRPr lang="en-US" sz="2400" dirty="0">
                        <a:effectLst/>
                        <a:latin typeface="Times New Roman"/>
                        <a:ea typeface="Times New Roman"/>
                      </a:endParaRPr>
                    </a:p>
                  </a:txBody>
                  <a:tcPr marL="68580" marR="68580" marT="0" marB="0" anchor="ctr"/>
                </a:tc>
              </a:tr>
              <a:tr h="365748">
                <a:tc>
                  <a:txBody>
                    <a:bodyPr/>
                    <a:lstStyle/>
                    <a:p>
                      <a:pPr algn="ctr">
                        <a:spcAft>
                          <a:spcPts val="0"/>
                        </a:spcAft>
                      </a:pPr>
                      <a:r>
                        <a:rPr lang="en-US" sz="2400" dirty="0">
                          <a:effectLst/>
                        </a:rPr>
                        <a:t>HE</a:t>
                      </a:r>
                      <a:endParaRPr lang="en-US" sz="240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a:effectLst/>
                        </a:rPr>
                        <a:t>0.38</a:t>
                      </a:r>
                      <a:endParaRPr lang="en-US" sz="2400">
                        <a:effectLst/>
                        <a:latin typeface="Times New Roman"/>
                        <a:ea typeface="Times New Roman"/>
                      </a:endParaRPr>
                    </a:p>
                  </a:txBody>
                  <a:tcPr marL="68580" marR="68580" marT="0" marB="0" anchor="ctr"/>
                </a:tc>
                <a:tc>
                  <a:txBody>
                    <a:bodyPr/>
                    <a:lstStyle/>
                    <a:p>
                      <a:pPr algn="ctr">
                        <a:spcAft>
                          <a:spcPts val="0"/>
                        </a:spcAft>
                      </a:pPr>
                      <a:r>
                        <a:rPr lang="en-US" sz="2400" dirty="0">
                          <a:effectLst/>
                        </a:rPr>
                        <a:t>0.10</a:t>
                      </a:r>
                      <a:endParaRPr lang="en-US" sz="2400" dirty="0">
                        <a:effectLst/>
                        <a:latin typeface="Times New Roman"/>
                        <a:ea typeface="Times New Roman"/>
                      </a:endParaRPr>
                    </a:p>
                  </a:txBody>
                  <a:tcPr marL="68580" marR="68580" marT="0" marB="0" anchor="ctr"/>
                </a:tc>
                <a:tc>
                  <a:txBody>
                    <a:bodyPr/>
                    <a:lstStyle/>
                    <a:p>
                      <a:pPr algn="ctr">
                        <a:spcAft>
                          <a:spcPts val="0"/>
                        </a:spcAft>
                      </a:pPr>
                      <a:r>
                        <a:rPr lang="en-US" sz="2400" dirty="0">
                          <a:effectLst/>
                        </a:rPr>
                        <a:t>0.15</a:t>
                      </a:r>
                      <a:endParaRPr lang="en-US" sz="2400" dirty="0">
                        <a:effectLst/>
                        <a:latin typeface="Times New Roman"/>
                        <a:ea typeface="Times New Roman"/>
                      </a:endParaRPr>
                    </a:p>
                  </a:txBody>
                  <a:tcPr marL="68580" marR="68580" marT="0" marB="0" anchor="ctr"/>
                </a:tc>
              </a:tr>
              <a:tr h="711090">
                <a:tc>
                  <a:txBody>
                    <a:bodyPr/>
                    <a:lstStyle/>
                    <a:p>
                      <a:pPr algn="ctr">
                        <a:spcAft>
                          <a:spcPts val="0"/>
                        </a:spcAft>
                      </a:pPr>
                      <a:r>
                        <a:rPr lang="en-US" sz="2400" b="1">
                          <a:effectLst/>
                        </a:rPr>
                        <a:t>Ensemble</a:t>
                      </a:r>
                      <a:endParaRPr lang="en-US" sz="2400" b="1">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600" b="1" dirty="0">
                          <a:effectLst/>
                        </a:rPr>
                        <a:t>0.72</a:t>
                      </a:r>
                      <a:endParaRPr lang="en-US" sz="2600" b="1" dirty="0">
                        <a:effectLst/>
                        <a:latin typeface="Times New Roman"/>
                        <a:ea typeface="Times New Roman"/>
                      </a:endParaRPr>
                    </a:p>
                  </a:txBody>
                  <a:tcPr marL="68580" marR="68580" marT="0" marB="0" anchor="ctr"/>
                </a:tc>
                <a:tc>
                  <a:txBody>
                    <a:bodyPr/>
                    <a:lstStyle/>
                    <a:p>
                      <a:pPr algn="ctr">
                        <a:spcAft>
                          <a:spcPts val="0"/>
                        </a:spcAft>
                      </a:pPr>
                      <a:r>
                        <a:rPr lang="en-US" sz="2600" b="1" dirty="0">
                          <a:effectLst/>
                        </a:rPr>
                        <a:t>0.77</a:t>
                      </a:r>
                      <a:endParaRPr lang="en-US" sz="2600" b="1" dirty="0">
                        <a:effectLst/>
                        <a:latin typeface="Times New Roman"/>
                        <a:ea typeface="Times New Roman"/>
                      </a:endParaRPr>
                    </a:p>
                  </a:txBody>
                  <a:tcPr marL="68580" marR="68580" marT="0" marB="0" anchor="ctr"/>
                </a:tc>
                <a:tc>
                  <a:txBody>
                    <a:bodyPr/>
                    <a:lstStyle/>
                    <a:p>
                      <a:pPr algn="ctr">
                        <a:spcAft>
                          <a:spcPts val="0"/>
                        </a:spcAft>
                      </a:pPr>
                      <a:r>
                        <a:rPr lang="en-US" sz="2600" b="1" dirty="0">
                          <a:effectLst/>
                        </a:rPr>
                        <a:t>0.75</a:t>
                      </a:r>
                      <a:endParaRPr lang="en-US" sz="2600" b="1"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83773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2</a:t>
            </a:r>
            <a:r>
              <a:rPr lang="hu-HU" dirty="0" smtClean="0"/>
              <a:t>.  Pixel szintű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19</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B. </a:t>
            </a:r>
            <a:r>
              <a:rPr lang="en-US" sz="1200" dirty="0" err="1"/>
              <a:t>Antal</a:t>
            </a:r>
            <a:r>
              <a:rPr lang="en-US" sz="1200" dirty="0"/>
              <a:t>, A. </a:t>
            </a:r>
            <a:r>
              <a:rPr lang="en-US" sz="1200" dirty="0" err="1"/>
              <a:t>Hajdu</a:t>
            </a:r>
            <a:r>
              <a:rPr lang="en-US" sz="1200" dirty="0"/>
              <a:t>: Automatic Exudate Detection with Improved Naïve-Bayes Classifier, 25th IEEE International Symposium on Computer-Based Medical System (CBMS 2012), Rome, Italy, 2012, pp. 1-4.</a:t>
            </a:r>
            <a:endParaRPr lang="en-US" sz="1200" dirty="0" smtClean="0"/>
          </a:p>
        </p:txBody>
      </p:sp>
      <p:pic>
        <p:nvPicPr>
          <p:cNvPr id="7" name="Picture 7" descr="C:\Users\otthoni\Desktop\fig3 másolat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626" y="1556792"/>
            <a:ext cx="7574834" cy="401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04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9512" y="116632"/>
            <a:ext cx="7920880" cy="1080120"/>
          </a:xfrm>
        </p:spPr>
        <p:txBody>
          <a:bodyPr>
            <a:normAutofit/>
          </a:bodyPr>
          <a:lstStyle/>
          <a:p>
            <a:r>
              <a:rPr lang="hu-HU" sz="4000" dirty="0" smtClean="0"/>
              <a:t>Kutatási területek</a:t>
            </a:r>
            <a:endParaRPr lang="en-US" sz="4000" dirty="0"/>
          </a:p>
        </p:txBody>
      </p:sp>
      <p:sp>
        <p:nvSpPr>
          <p:cNvPr id="3" name="Tartalom helye 2"/>
          <p:cNvSpPr>
            <a:spLocks noGrp="1"/>
          </p:cNvSpPr>
          <p:nvPr>
            <p:ph idx="1"/>
          </p:nvPr>
        </p:nvSpPr>
        <p:spPr>
          <a:xfrm>
            <a:off x="179512" y="1556792"/>
            <a:ext cx="8712968" cy="4680520"/>
          </a:xfrm>
        </p:spPr>
        <p:txBody>
          <a:bodyPr>
            <a:normAutofit/>
          </a:bodyPr>
          <a:lstStyle/>
          <a:p>
            <a:pPr marL="514350" indent="-514350">
              <a:buFont typeface="+mj-lt"/>
              <a:buAutoNum type="arabicPeriod"/>
            </a:pPr>
            <a:r>
              <a:rPr lang="hu-HU" sz="3200" dirty="0" smtClean="0"/>
              <a:t>Szemfenék felvételen a vakfolt helyének pontos detektálása.</a:t>
            </a:r>
          </a:p>
          <a:p>
            <a:pPr marL="514350" indent="-514350">
              <a:buFont typeface="+mj-lt"/>
              <a:buAutoNum type="arabicPeriod"/>
            </a:pPr>
            <a:r>
              <a:rPr lang="hu-HU" sz="3200" dirty="0" smtClean="0"/>
              <a:t>Cukorbetegséghez kapcsolódó kóros elváltozások automatikus detektálása.</a:t>
            </a:r>
          </a:p>
          <a:p>
            <a:pPr marL="514350" indent="-514350">
              <a:buFont typeface="+mj-lt"/>
              <a:buAutoNum type="arabicPeriod"/>
            </a:pPr>
            <a:r>
              <a:rPr lang="hu-HU" sz="3200" dirty="0" err="1" smtClean="0"/>
              <a:t>Hőkamerával</a:t>
            </a:r>
            <a:r>
              <a:rPr lang="hu-HU" sz="3200" dirty="0" smtClean="0"/>
              <a:t> készített felvételen a szemmozgató izmok abnormális működésének a detektálása.</a:t>
            </a:r>
            <a:endParaRPr lang="en-US" sz="3200" dirty="0"/>
          </a:p>
        </p:txBody>
      </p:sp>
      <p:sp>
        <p:nvSpPr>
          <p:cNvPr id="6" name="Dia számának helye 5"/>
          <p:cNvSpPr>
            <a:spLocks noGrp="1"/>
          </p:cNvSpPr>
          <p:nvPr>
            <p:ph type="sldNum" sz="quarter" idx="12"/>
          </p:nvPr>
        </p:nvSpPr>
        <p:spPr/>
        <p:txBody>
          <a:bodyPr/>
          <a:lstStyle/>
          <a:p>
            <a:fld id="{DA49F05B-D607-4DD7-9BCA-39180B3A01ED}" type="slidenum">
              <a:rPr lang="en-US" smtClean="0"/>
              <a:pPr/>
              <a:t>2</a:t>
            </a:fld>
            <a:r>
              <a:rPr lang="hu-HU" smtClean="0"/>
              <a:t>/41</a:t>
            </a:r>
            <a:endParaRPr lang="en-US" dirty="0"/>
          </a:p>
        </p:txBody>
      </p:sp>
    </p:spTree>
    <p:extLst>
      <p:ext uri="{BB962C8B-B14F-4D97-AF65-F5344CB8AC3E}">
        <p14:creationId xmlns:p14="http://schemas.microsoft.com/office/powerpoint/2010/main" val="31345739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otthoni\Desktop\image007_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000" y="1340768"/>
            <a:ext cx="5760000" cy="4423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otthoni\Desktop\image007_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000" y="1340768"/>
            <a:ext cx="5760000" cy="4423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otthoni\Desktop\image007_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000" y="1367061"/>
            <a:ext cx="5760000" cy="4423680"/>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2</a:t>
            </a:r>
            <a:r>
              <a:rPr lang="hu-HU" dirty="0" smtClean="0"/>
              <a:t>.  Pixel szintű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20</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B. </a:t>
            </a:r>
            <a:r>
              <a:rPr lang="en-US" sz="1200" dirty="0" err="1"/>
              <a:t>Antal</a:t>
            </a:r>
            <a:r>
              <a:rPr lang="en-US" sz="1200" dirty="0"/>
              <a:t>, A. </a:t>
            </a:r>
            <a:r>
              <a:rPr lang="en-US" sz="1200" dirty="0" err="1"/>
              <a:t>Hajdu</a:t>
            </a:r>
            <a:r>
              <a:rPr lang="en-US" sz="1200" dirty="0"/>
              <a:t>: Automatic Exudate Detection with Improved Naïve-Bayes Classifier, 25th IEEE International Symposium on Computer-Based Medical System (CBMS 2012), Rome, Italy, 2012, pp. 1-4.</a:t>
            </a:r>
            <a:endParaRPr lang="en-US" sz="1200" dirty="0" smtClean="0"/>
          </a:p>
        </p:txBody>
      </p:sp>
      <p:pic>
        <p:nvPicPr>
          <p:cNvPr id="13" name="Picture 5" descr="C:\Users\otthoni\Desktop\image007_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000" y="1340768"/>
            <a:ext cx="5760000" cy="442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15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2</a:t>
            </a:r>
            <a:r>
              <a:rPr lang="hu-HU" dirty="0" smtClean="0"/>
              <a:t>.  Pixel szintű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21</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B. </a:t>
            </a:r>
            <a:r>
              <a:rPr lang="en-US" sz="1200" dirty="0" err="1"/>
              <a:t>Antal</a:t>
            </a:r>
            <a:r>
              <a:rPr lang="en-US" sz="1200" dirty="0"/>
              <a:t>, A. </a:t>
            </a:r>
            <a:r>
              <a:rPr lang="en-US" sz="1200" dirty="0" err="1"/>
              <a:t>Hajdu</a:t>
            </a:r>
            <a:r>
              <a:rPr lang="en-US" sz="1200" dirty="0"/>
              <a:t>: Automatic Exudate Detection with Improved Naïve-Bayes Classifier, 25th IEEE International Symposium on Computer-Based Medical System (CBMS 2012), Rome, Italy, 2012, pp. 1-4.</a:t>
            </a:r>
            <a:endParaRPr lang="en-US" sz="1200" dirty="0" smtClean="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16832"/>
            <a:ext cx="8796318" cy="324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8820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2</a:t>
            </a:r>
            <a:r>
              <a:rPr lang="hu-HU" dirty="0" smtClean="0"/>
              <a:t>.  Pixel szintű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22</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B. </a:t>
            </a:r>
            <a:r>
              <a:rPr lang="en-US" sz="1200" dirty="0" err="1"/>
              <a:t>Antal</a:t>
            </a:r>
            <a:r>
              <a:rPr lang="en-US" sz="1200" dirty="0"/>
              <a:t>, A. </a:t>
            </a:r>
            <a:r>
              <a:rPr lang="en-US" sz="1200" dirty="0" err="1"/>
              <a:t>Hajdu</a:t>
            </a:r>
            <a:r>
              <a:rPr lang="en-US" sz="1200" dirty="0"/>
              <a:t>: Automatic Exudate Detection with Improved Naïve-Bayes Classifier, 25th IEEE International Symposium on Computer-Based Medical System (CBMS 2012), Rome, Italy, 2012, pp. 1-4.</a:t>
            </a:r>
            <a:endParaRPr lang="en-US" sz="1200" dirty="0" smtClean="0"/>
          </a:p>
        </p:txBody>
      </p:sp>
      <p:graphicFrame>
        <p:nvGraphicFramePr>
          <p:cNvPr id="7" name="Táblázat 6"/>
          <p:cNvGraphicFramePr>
            <a:graphicFrameLocks noGrp="1"/>
          </p:cNvGraphicFramePr>
          <p:nvPr>
            <p:extLst>
              <p:ext uri="{D42A27DB-BD31-4B8C-83A1-F6EECF244321}">
                <p14:modId xmlns:p14="http://schemas.microsoft.com/office/powerpoint/2010/main" val="806551953"/>
              </p:ext>
            </p:extLst>
          </p:nvPr>
        </p:nvGraphicFramePr>
        <p:xfrm>
          <a:off x="1115616" y="1647322"/>
          <a:ext cx="6667015" cy="3563356"/>
        </p:xfrm>
        <a:graphic>
          <a:graphicData uri="http://schemas.openxmlformats.org/drawingml/2006/table">
            <a:tbl>
              <a:tblPr>
                <a:tableStyleId>{BC89EF96-8CEA-46FF-86C4-4CE0E7609802}</a:tableStyleId>
              </a:tblPr>
              <a:tblGrid>
                <a:gridCol w="2015680"/>
                <a:gridCol w="1853814"/>
                <a:gridCol w="1389599"/>
                <a:gridCol w="1407922"/>
              </a:tblGrid>
              <a:tr h="371183">
                <a:tc>
                  <a:txBody>
                    <a:bodyPr/>
                    <a:lstStyle/>
                    <a:p>
                      <a:pPr indent="155575" algn="ctr">
                        <a:spcAft>
                          <a:spcPts val="0"/>
                        </a:spcAft>
                      </a:pP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100" dirty="0"/>
                        <a:t>Sensitivity</a:t>
                      </a:r>
                      <a:endParaRPr lang="hu-HU" sz="2300" dirty="0">
                        <a:latin typeface="Times New Roman"/>
                        <a:ea typeface="Times New Roman"/>
                      </a:endParaRPr>
                    </a:p>
                  </a:txBody>
                  <a:tcPr marL="158285" marR="158285" marT="0" marB="0" anchor="ctr">
                    <a:solidFill>
                      <a:schemeClr val="accent1">
                        <a:lumMod val="20000"/>
                        <a:lumOff val="80000"/>
                      </a:schemeClr>
                    </a:solidFill>
                  </a:tcPr>
                </a:tc>
                <a:tc>
                  <a:txBody>
                    <a:bodyPr/>
                    <a:lstStyle/>
                    <a:p>
                      <a:pPr algn="ctr">
                        <a:spcAft>
                          <a:spcPts val="0"/>
                        </a:spcAft>
                      </a:pPr>
                      <a:r>
                        <a:rPr lang="en-US" sz="2100" dirty="0"/>
                        <a:t>PPV</a:t>
                      </a:r>
                      <a:endParaRPr lang="hu-HU" sz="2300" dirty="0">
                        <a:latin typeface="Times New Roman"/>
                        <a:ea typeface="Times New Roman"/>
                      </a:endParaRPr>
                    </a:p>
                  </a:txBody>
                  <a:tcPr marL="158285" marR="158285" marT="0" marB="0" anchor="ctr">
                    <a:solidFill>
                      <a:schemeClr val="accent1">
                        <a:lumMod val="20000"/>
                        <a:lumOff val="80000"/>
                      </a:schemeClr>
                    </a:solidFill>
                  </a:tcPr>
                </a:tc>
                <a:tc>
                  <a:txBody>
                    <a:bodyPr/>
                    <a:lstStyle/>
                    <a:p>
                      <a:pPr algn="ctr">
                        <a:spcAft>
                          <a:spcPts val="0"/>
                        </a:spcAft>
                      </a:pPr>
                      <a:r>
                        <a:rPr lang="en-US" sz="2100" dirty="0"/>
                        <a:t>F-Score</a:t>
                      </a:r>
                      <a:endParaRPr lang="hu-HU" sz="2300" dirty="0">
                        <a:latin typeface="Times New Roman"/>
                        <a:ea typeface="Times New Roman"/>
                      </a:endParaRPr>
                    </a:p>
                  </a:txBody>
                  <a:tcPr marL="158285" marR="158285" marT="0" marB="0" anchor="ctr">
                    <a:solidFill>
                      <a:schemeClr val="accent1">
                        <a:lumMod val="20000"/>
                        <a:lumOff val="80000"/>
                      </a:schemeClr>
                    </a:solidFill>
                  </a:tcPr>
                </a:tc>
              </a:tr>
              <a:tr h="593892">
                <a:tc>
                  <a:txBody>
                    <a:bodyPr/>
                    <a:lstStyle/>
                    <a:p>
                      <a:pPr algn="ctr">
                        <a:spcAft>
                          <a:spcPts val="0"/>
                        </a:spcAft>
                      </a:pPr>
                      <a:r>
                        <a:rPr lang="en-US" sz="1800" b="1" dirty="0"/>
                        <a:t>Proposed method</a:t>
                      </a:r>
                      <a:endParaRPr lang="hu-HU" sz="2300" b="1" dirty="0">
                        <a:latin typeface="Times New Roman"/>
                        <a:ea typeface="Times New Roman"/>
                      </a:endParaRPr>
                    </a:p>
                  </a:txBody>
                  <a:tcPr marL="158285" marR="158285" marT="0" marB="0" anchor="ctr">
                    <a:solidFill>
                      <a:schemeClr val="accent1">
                        <a:lumMod val="20000"/>
                        <a:lumOff val="80000"/>
                      </a:schemeClr>
                    </a:solidFill>
                  </a:tcPr>
                </a:tc>
                <a:tc>
                  <a:txBody>
                    <a:bodyPr/>
                    <a:lstStyle/>
                    <a:p>
                      <a:pPr algn="ctr">
                        <a:spcAft>
                          <a:spcPts val="0"/>
                        </a:spcAft>
                      </a:pPr>
                      <a:r>
                        <a:rPr lang="en-US" sz="2300" b="1" dirty="0"/>
                        <a:t>0.63</a:t>
                      </a:r>
                      <a:endParaRPr lang="hu-HU" sz="2300" b="1" dirty="0">
                        <a:latin typeface="Times New Roman"/>
                        <a:ea typeface="Times New Roman"/>
                      </a:endParaRPr>
                    </a:p>
                  </a:txBody>
                  <a:tcPr marL="158285" marR="158285" marT="0" marB="0" anchor="ctr"/>
                </a:tc>
                <a:tc>
                  <a:txBody>
                    <a:bodyPr/>
                    <a:lstStyle/>
                    <a:p>
                      <a:pPr algn="ctr">
                        <a:spcAft>
                          <a:spcPts val="0"/>
                        </a:spcAft>
                      </a:pPr>
                      <a:r>
                        <a:rPr lang="en-US" sz="2300" b="1" dirty="0"/>
                        <a:t>0.85</a:t>
                      </a:r>
                      <a:endParaRPr lang="hu-HU" sz="2300" b="1" dirty="0">
                        <a:latin typeface="Times New Roman"/>
                        <a:ea typeface="Times New Roman"/>
                      </a:endParaRPr>
                    </a:p>
                  </a:txBody>
                  <a:tcPr marL="158285" marR="158285" marT="0" marB="0" anchor="ctr"/>
                </a:tc>
                <a:tc>
                  <a:txBody>
                    <a:bodyPr/>
                    <a:lstStyle/>
                    <a:p>
                      <a:pPr algn="ctr">
                        <a:spcAft>
                          <a:spcPts val="0"/>
                        </a:spcAft>
                      </a:pPr>
                      <a:r>
                        <a:rPr lang="en-US" sz="2300" b="1" dirty="0"/>
                        <a:t>0.72</a:t>
                      </a:r>
                      <a:endParaRPr lang="hu-HU" sz="2300" b="1" dirty="0">
                        <a:latin typeface="Times New Roman"/>
                        <a:ea typeface="Times New Roman"/>
                      </a:endParaRPr>
                    </a:p>
                  </a:txBody>
                  <a:tcPr marL="158285" marR="158285" marT="0" marB="0" anchor="ctr"/>
                </a:tc>
              </a:tr>
              <a:tr h="371183">
                <a:tc>
                  <a:txBody>
                    <a:bodyPr/>
                    <a:lstStyle/>
                    <a:p>
                      <a:pPr algn="ctr">
                        <a:spcAft>
                          <a:spcPts val="0"/>
                        </a:spcAft>
                      </a:pPr>
                      <a:r>
                        <a:rPr lang="en-US" sz="1800" dirty="0"/>
                        <a:t>Walter [1]</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0.76</a:t>
                      </a:r>
                      <a:endParaRPr lang="hu-HU" sz="2300">
                        <a:latin typeface="Times New Roman"/>
                        <a:ea typeface="Times New Roman"/>
                      </a:endParaRPr>
                    </a:p>
                  </a:txBody>
                  <a:tcPr marL="158285" marR="158285" marT="0" marB="0"/>
                </a:tc>
                <a:tc>
                  <a:txBody>
                    <a:bodyPr/>
                    <a:lstStyle/>
                    <a:p>
                      <a:pPr algn="ctr">
                        <a:spcAft>
                          <a:spcPts val="0"/>
                        </a:spcAft>
                      </a:pPr>
                      <a:r>
                        <a:rPr lang="en-US" sz="2300"/>
                        <a:t>0.59</a:t>
                      </a:r>
                      <a:endParaRPr lang="hu-HU" sz="2300">
                        <a:latin typeface="Times New Roman"/>
                        <a:ea typeface="Times New Roman"/>
                      </a:endParaRPr>
                    </a:p>
                  </a:txBody>
                  <a:tcPr marL="158285" marR="158285" marT="0" marB="0"/>
                </a:tc>
                <a:tc>
                  <a:txBody>
                    <a:bodyPr/>
                    <a:lstStyle/>
                    <a:p>
                      <a:pPr algn="ctr">
                        <a:spcAft>
                          <a:spcPts val="0"/>
                        </a:spcAft>
                      </a:pPr>
                      <a:r>
                        <a:rPr lang="en-US" sz="2300"/>
                        <a:t>0.67</a:t>
                      </a:r>
                      <a:endParaRPr lang="hu-HU" sz="2300">
                        <a:latin typeface="Times New Roman"/>
                        <a:ea typeface="Times New Roman"/>
                      </a:endParaRPr>
                    </a:p>
                  </a:txBody>
                  <a:tcPr marL="158285" marR="158285" marT="0" marB="0"/>
                </a:tc>
              </a:tr>
              <a:tr h="371183">
                <a:tc>
                  <a:txBody>
                    <a:bodyPr/>
                    <a:lstStyle/>
                    <a:p>
                      <a:pPr algn="ctr">
                        <a:spcAft>
                          <a:spcPts val="0"/>
                        </a:spcAft>
                      </a:pPr>
                      <a:r>
                        <a:rPr lang="en-US" sz="1800" dirty="0" err="1"/>
                        <a:t>Sopharak</a:t>
                      </a:r>
                      <a:r>
                        <a:rPr lang="en-US" sz="1800" dirty="0"/>
                        <a:t> [2]</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0.40</a:t>
                      </a:r>
                      <a:endParaRPr lang="hu-HU" sz="2300">
                        <a:latin typeface="Times New Roman"/>
                        <a:ea typeface="Times New Roman"/>
                      </a:endParaRPr>
                    </a:p>
                  </a:txBody>
                  <a:tcPr marL="158285" marR="158285" marT="0" marB="0"/>
                </a:tc>
                <a:tc>
                  <a:txBody>
                    <a:bodyPr/>
                    <a:lstStyle/>
                    <a:p>
                      <a:pPr algn="ctr">
                        <a:spcAft>
                          <a:spcPts val="0"/>
                        </a:spcAft>
                      </a:pPr>
                      <a:r>
                        <a:rPr lang="en-US" sz="2300"/>
                        <a:t>0.91</a:t>
                      </a:r>
                      <a:endParaRPr lang="hu-HU" sz="2300">
                        <a:latin typeface="Times New Roman"/>
                        <a:ea typeface="Times New Roman"/>
                      </a:endParaRPr>
                    </a:p>
                  </a:txBody>
                  <a:tcPr marL="158285" marR="158285" marT="0" marB="0"/>
                </a:tc>
                <a:tc>
                  <a:txBody>
                    <a:bodyPr/>
                    <a:lstStyle/>
                    <a:p>
                      <a:pPr algn="ctr">
                        <a:spcAft>
                          <a:spcPts val="0"/>
                        </a:spcAft>
                      </a:pPr>
                      <a:r>
                        <a:rPr lang="en-US" sz="2300"/>
                        <a:t>0.56</a:t>
                      </a:r>
                      <a:endParaRPr lang="hu-HU" sz="2300">
                        <a:latin typeface="Times New Roman"/>
                        <a:ea typeface="Times New Roman"/>
                      </a:endParaRPr>
                    </a:p>
                  </a:txBody>
                  <a:tcPr marL="158285" marR="158285" marT="0" marB="0"/>
                </a:tc>
              </a:tr>
              <a:tr h="371183">
                <a:tc>
                  <a:txBody>
                    <a:bodyPr/>
                    <a:lstStyle/>
                    <a:p>
                      <a:pPr algn="ctr">
                        <a:spcAft>
                          <a:spcPts val="0"/>
                        </a:spcAft>
                      </a:pPr>
                      <a:r>
                        <a:rPr lang="en-US" sz="1800" dirty="0" err="1"/>
                        <a:t>Welfer</a:t>
                      </a:r>
                      <a:r>
                        <a:rPr lang="en-US" sz="1800" dirty="0"/>
                        <a:t> [3]</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0.19</a:t>
                      </a:r>
                      <a:endParaRPr lang="hu-HU" sz="2300">
                        <a:latin typeface="Times New Roman"/>
                        <a:ea typeface="Times New Roman"/>
                      </a:endParaRPr>
                    </a:p>
                  </a:txBody>
                  <a:tcPr marL="158285" marR="158285" marT="0" marB="0"/>
                </a:tc>
                <a:tc>
                  <a:txBody>
                    <a:bodyPr/>
                    <a:lstStyle/>
                    <a:p>
                      <a:pPr algn="ctr">
                        <a:spcAft>
                          <a:spcPts val="0"/>
                        </a:spcAft>
                      </a:pPr>
                      <a:r>
                        <a:rPr lang="en-US" sz="2300"/>
                        <a:t>0.92</a:t>
                      </a:r>
                      <a:endParaRPr lang="hu-HU" sz="2300">
                        <a:latin typeface="Times New Roman"/>
                        <a:ea typeface="Times New Roman"/>
                      </a:endParaRPr>
                    </a:p>
                  </a:txBody>
                  <a:tcPr marL="158285" marR="158285" marT="0" marB="0"/>
                </a:tc>
                <a:tc>
                  <a:txBody>
                    <a:bodyPr/>
                    <a:lstStyle/>
                    <a:p>
                      <a:pPr algn="ctr">
                        <a:spcAft>
                          <a:spcPts val="0"/>
                        </a:spcAft>
                      </a:pPr>
                      <a:r>
                        <a:rPr lang="en-US" sz="2300"/>
                        <a:t>0.31</a:t>
                      </a:r>
                      <a:endParaRPr lang="hu-HU" sz="2300">
                        <a:latin typeface="Times New Roman"/>
                        <a:ea typeface="Times New Roman"/>
                      </a:endParaRPr>
                    </a:p>
                  </a:txBody>
                  <a:tcPr marL="158285" marR="158285" marT="0" marB="0"/>
                </a:tc>
              </a:tr>
              <a:tr h="371183">
                <a:tc>
                  <a:txBody>
                    <a:bodyPr/>
                    <a:lstStyle/>
                    <a:p>
                      <a:pPr algn="ctr">
                        <a:spcAft>
                          <a:spcPts val="0"/>
                        </a:spcAft>
                      </a:pPr>
                      <a:r>
                        <a:rPr lang="en-US" sz="1800" dirty="0" err="1"/>
                        <a:t>Jaafar</a:t>
                      </a:r>
                      <a:r>
                        <a:rPr lang="en-US" sz="1800" dirty="0"/>
                        <a:t> [7]</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0.89</a:t>
                      </a:r>
                      <a:endParaRPr lang="hu-HU" sz="2300">
                        <a:latin typeface="Times New Roman"/>
                        <a:ea typeface="Times New Roman"/>
                      </a:endParaRPr>
                    </a:p>
                  </a:txBody>
                  <a:tcPr marL="158285" marR="158285" marT="0" marB="0"/>
                </a:tc>
                <a:tc>
                  <a:txBody>
                    <a:bodyPr/>
                    <a:lstStyle/>
                    <a:p>
                      <a:pPr algn="ctr">
                        <a:spcAft>
                          <a:spcPts val="0"/>
                        </a:spcAft>
                      </a:pPr>
                      <a:r>
                        <a:rPr lang="en-US" sz="2300"/>
                        <a:t>0.09</a:t>
                      </a:r>
                      <a:endParaRPr lang="hu-HU" sz="2300">
                        <a:latin typeface="Times New Roman"/>
                        <a:ea typeface="Times New Roman"/>
                      </a:endParaRPr>
                    </a:p>
                  </a:txBody>
                  <a:tcPr marL="158285" marR="158285" marT="0" marB="0"/>
                </a:tc>
                <a:tc>
                  <a:txBody>
                    <a:bodyPr/>
                    <a:lstStyle/>
                    <a:p>
                      <a:pPr algn="ctr">
                        <a:spcAft>
                          <a:spcPts val="0"/>
                        </a:spcAft>
                      </a:pPr>
                      <a:r>
                        <a:rPr lang="en-US" sz="2300"/>
                        <a:t>0.17</a:t>
                      </a:r>
                      <a:endParaRPr lang="hu-HU" sz="2300">
                        <a:latin typeface="Times New Roman"/>
                        <a:ea typeface="Times New Roman"/>
                      </a:endParaRPr>
                    </a:p>
                  </a:txBody>
                  <a:tcPr marL="158285" marR="158285" marT="0" marB="0"/>
                </a:tc>
              </a:tr>
              <a:tr h="371183">
                <a:tc>
                  <a:txBody>
                    <a:bodyPr/>
                    <a:lstStyle/>
                    <a:p>
                      <a:pPr algn="ctr">
                        <a:spcAft>
                          <a:spcPts val="0"/>
                        </a:spcAft>
                      </a:pPr>
                      <a:r>
                        <a:rPr lang="en-US" sz="1800" dirty="0" err="1"/>
                        <a:t>Sopharak</a:t>
                      </a:r>
                      <a:r>
                        <a:rPr lang="en-US" sz="1800" dirty="0"/>
                        <a:t> [4]</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0.49</a:t>
                      </a:r>
                      <a:endParaRPr lang="hu-HU" sz="2300">
                        <a:latin typeface="Times New Roman"/>
                        <a:ea typeface="Times New Roman"/>
                      </a:endParaRPr>
                    </a:p>
                  </a:txBody>
                  <a:tcPr marL="158285" marR="158285" marT="0" marB="0"/>
                </a:tc>
                <a:tc>
                  <a:txBody>
                    <a:bodyPr/>
                    <a:lstStyle/>
                    <a:p>
                      <a:pPr algn="ctr">
                        <a:spcAft>
                          <a:spcPts val="0"/>
                        </a:spcAft>
                      </a:pPr>
                      <a:r>
                        <a:rPr lang="en-US" sz="2300"/>
                        <a:t>0.09</a:t>
                      </a:r>
                      <a:endParaRPr lang="hu-HU" sz="2300">
                        <a:latin typeface="Times New Roman"/>
                        <a:ea typeface="Times New Roman"/>
                      </a:endParaRPr>
                    </a:p>
                  </a:txBody>
                  <a:tcPr marL="158285" marR="158285" marT="0" marB="0"/>
                </a:tc>
                <a:tc>
                  <a:txBody>
                    <a:bodyPr/>
                    <a:lstStyle/>
                    <a:p>
                      <a:pPr algn="ctr">
                        <a:spcAft>
                          <a:spcPts val="0"/>
                        </a:spcAft>
                      </a:pPr>
                      <a:r>
                        <a:rPr lang="en-US" sz="2300"/>
                        <a:t>0.16</a:t>
                      </a:r>
                      <a:endParaRPr lang="hu-HU" sz="2300">
                        <a:latin typeface="Times New Roman"/>
                        <a:ea typeface="Times New Roman"/>
                      </a:endParaRPr>
                    </a:p>
                  </a:txBody>
                  <a:tcPr marL="158285" marR="158285" marT="0" marB="0"/>
                </a:tc>
              </a:tr>
              <a:tr h="371183">
                <a:tc>
                  <a:txBody>
                    <a:bodyPr/>
                    <a:lstStyle/>
                    <a:p>
                      <a:pPr algn="ctr">
                        <a:spcAft>
                          <a:spcPts val="0"/>
                        </a:spcAft>
                      </a:pPr>
                      <a:r>
                        <a:rPr lang="en-US" sz="1800" dirty="0" err="1"/>
                        <a:t>Sopharak</a:t>
                      </a:r>
                      <a:r>
                        <a:rPr lang="en-US" sz="1800" dirty="0"/>
                        <a:t> [5]</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0.82</a:t>
                      </a:r>
                      <a:endParaRPr lang="hu-HU" sz="2300">
                        <a:latin typeface="Times New Roman"/>
                        <a:ea typeface="Times New Roman"/>
                      </a:endParaRPr>
                    </a:p>
                  </a:txBody>
                  <a:tcPr marL="158285" marR="158285" marT="0" marB="0"/>
                </a:tc>
                <a:tc>
                  <a:txBody>
                    <a:bodyPr/>
                    <a:lstStyle/>
                    <a:p>
                      <a:pPr algn="ctr">
                        <a:spcAft>
                          <a:spcPts val="0"/>
                        </a:spcAft>
                      </a:pPr>
                      <a:r>
                        <a:rPr lang="en-US" sz="2300"/>
                        <a:t>0.06</a:t>
                      </a:r>
                      <a:endParaRPr lang="hu-HU" sz="2300">
                        <a:latin typeface="Times New Roman"/>
                        <a:ea typeface="Times New Roman"/>
                      </a:endParaRPr>
                    </a:p>
                  </a:txBody>
                  <a:tcPr marL="158285" marR="158285" marT="0" marB="0"/>
                </a:tc>
                <a:tc>
                  <a:txBody>
                    <a:bodyPr/>
                    <a:lstStyle/>
                    <a:p>
                      <a:pPr algn="ctr">
                        <a:spcAft>
                          <a:spcPts val="0"/>
                        </a:spcAft>
                      </a:pPr>
                      <a:r>
                        <a:rPr lang="en-US" sz="2300"/>
                        <a:t>0.11</a:t>
                      </a:r>
                      <a:endParaRPr lang="hu-HU" sz="2300">
                        <a:latin typeface="Times New Roman"/>
                        <a:ea typeface="Times New Roman"/>
                      </a:endParaRPr>
                    </a:p>
                  </a:txBody>
                  <a:tcPr marL="158285" marR="158285" marT="0" marB="0"/>
                </a:tc>
              </a:tr>
              <a:tr h="371183">
                <a:tc>
                  <a:txBody>
                    <a:bodyPr/>
                    <a:lstStyle/>
                    <a:p>
                      <a:pPr algn="ctr">
                        <a:spcAft>
                          <a:spcPts val="0"/>
                        </a:spcAft>
                      </a:pPr>
                      <a:r>
                        <a:rPr lang="en-US" sz="1800" dirty="0"/>
                        <a:t>Sánchez [6]</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300"/>
                        <a:t>0.38</a:t>
                      </a:r>
                      <a:endParaRPr lang="hu-HU" sz="2300">
                        <a:latin typeface="Times New Roman"/>
                        <a:ea typeface="Times New Roman"/>
                      </a:endParaRPr>
                    </a:p>
                  </a:txBody>
                  <a:tcPr marL="158285" marR="158285" marT="0" marB="0"/>
                </a:tc>
                <a:tc>
                  <a:txBody>
                    <a:bodyPr/>
                    <a:lstStyle/>
                    <a:p>
                      <a:pPr algn="ctr">
                        <a:spcAft>
                          <a:spcPts val="0"/>
                        </a:spcAft>
                      </a:pPr>
                      <a:r>
                        <a:rPr lang="en-US" sz="2300"/>
                        <a:t>0.10</a:t>
                      </a:r>
                      <a:endParaRPr lang="hu-HU" sz="2300">
                        <a:latin typeface="Times New Roman"/>
                        <a:ea typeface="Times New Roman"/>
                      </a:endParaRPr>
                    </a:p>
                  </a:txBody>
                  <a:tcPr marL="158285" marR="158285" marT="0" marB="0"/>
                </a:tc>
                <a:tc>
                  <a:txBody>
                    <a:bodyPr/>
                    <a:lstStyle/>
                    <a:p>
                      <a:pPr algn="ctr">
                        <a:spcAft>
                          <a:spcPts val="0"/>
                        </a:spcAft>
                      </a:pPr>
                      <a:r>
                        <a:rPr lang="en-US" sz="2300" dirty="0"/>
                        <a:t>0.15</a:t>
                      </a:r>
                      <a:endParaRPr lang="hu-HU" sz="2300" dirty="0">
                        <a:latin typeface="Times New Roman"/>
                        <a:ea typeface="Times New Roman"/>
                      </a:endParaRPr>
                    </a:p>
                  </a:txBody>
                  <a:tcPr marL="158285" marR="158285" marT="0" marB="0"/>
                </a:tc>
              </a:tr>
            </a:tbl>
          </a:graphicData>
        </a:graphic>
      </p:graphicFrame>
    </p:spTree>
    <p:extLst>
      <p:ext uri="{BB962C8B-B14F-4D97-AF65-F5344CB8AC3E}">
        <p14:creationId xmlns:p14="http://schemas.microsoft.com/office/powerpoint/2010/main" val="2237773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3.  Aktív kontúr és régió szintű osztályozás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23</a:t>
            </a:fld>
            <a:r>
              <a:rPr lang="hu-HU" dirty="0" smtClean="0"/>
              <a:t>/41</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31" y="1468305"/>
            <a:ext cx="4633934" cy="45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30" y="1468306"/>
            <a:ext cx="4633935" cy="455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descr="D:\fig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32" y="1468306"/>
            <a:ext cx="4661847" cy="4552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 t="133" r="563" b="-133"/>
          <a:stretch/>
        </p:blipFill>
        <p:spPr bwMode="auto">
          <a:xfrm>
            <a:off x="2247931" y="1475206"/>
            <a:ext cx="4648138" cy="45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7931" y="1468303"/>
            <a:ext cx="4648138" cy="45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zövegdoboz 13"/>
          <p:cNvSpPr txBox="1"/>
          <p:nvPr/>
        </p:nvSpPr>
        <p:spPr>
          <a:xfrm>
            <a:off x="3491880" y="6021288"/>
            <a:ext cx="5724128" cy="830997"/>
          </a:xfrm>
          <a:prstGeom prst="rect">
            <a:avLst/>
          </a:prstGeom>
          <a:noFill/>
        </p:spPr>
        <p:txBody>
          <a:bodyPr wrap="square" rtlCol="0">
            <a:spAutoFit/>
          </a:bodyPr>
          <a:lstStyle/>
          <a:p>
            <a:pPr algn="just"/>
            <a:r>
              <a:rPr lang="en-US" sz="1200" dirty="0"/>
              <a:t>B. </a:t>
            </a:r>
            <a:r>
              <a:rPr lang="en-US" sz="1200" dirty="0" err="1"/>
              <a:t>Harangi</a:t>
            </a:r>
            <a:r>
              <a:rPr lang="en-US" sz="1200" dirty="0"/>
              <a:t>, I. Lazar, A. </a:t>
            </a:r>
            <a:r>
              <a:rPr lang="en-US" sz="1200" dirty="0" err="1"/>
              <a:t>Hajdu</a:t>
            </a:r>
            <a:r>
              <a:rPr lang="en-US" sz="1200" dirty="0"/>
              <a:t>: Automatic Exudate Detection Using Active Contour Model and </a:t>
            </a:r>
            <a:r>
              <a:rPr lang="en-US" sz="1200" dirty="0" err="1"/>
              <a:t>Regionwise</a:t>
            </a:r>
            <a:r>
              <a:rPr lang="en-US" sz="1200" dirty="0"/>
              <a:t> Classification, 34th Annual International Conference of the Engineering in Medicine and Biology Society (EMBC 2012), San-Diego, California, USA, 2012, pp. 5951-5954.</a:t>
            </a:r>
            <a:endParaRPr lang="en-US" sz="1200" dirty="0" smtClean="0"/>
          </a:p>
        </p:txBody>
      </p:sp>
    </p:spTree>
    <p:extLst>
      <p:ext uri="{BB962C8B-B14F-4D97-AF65-F5344CB8AC3E}">
        <p14:creationId xmlns:p14="http://schemas.microsoft.com/office/powerpoint/2010/main" val="11458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3.  Aktív kontúr és régió szintű osztályozás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24</a:t>
            </a:fld>
            <a:r>
              <a:rPr lang="hu-HU" dirty="0" smtClean="0"/>
              <a:t>/41</a:t>
            </a:r>
            <a:endParaRPr lang="en-US" dirty="0"/>
          </a:p>
        </p:txBody>
      </p:sp>
      <p:pic>
        <p:nvPicPr>
          <p:cNvPr id="14" name="Picture 2" descr="D:\fig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412775"/>
            <a:ext cx="4620341" cy="4510333"/>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3491880" y="6021288"/>
            <a:ext cx="5724128" cy="830997"/>
          </a:xfrm>
          <a:prstGeom prst="rect">
            <a:avLst/>
          </a:prstGeom>
          <a:noFill/>
        </p:spPr>
        <p:txBody>
          <a:bodyPr wrap="square" rtlCol="0">
            <a:spAutoFit/>
          </a:bodyPr>
          <a:lstStyle/>
          <a:p>
            <a:pPr algn="just"/>
            <a:r>
              <a:rPr lang="en-US" sz="1200" dirty="0"/>
              <a:t>B. </a:t>
            </a:r>
            <a:r>
              <a:rPr lang="en-US" sz="1200" dirty="0" err="1"/>
              <a:t>Harangi</a:t>
            </a:r>
            <a:r>
              <a:rPr lang="en-US" sz="1200" dirty="0"/>
              <a:t>, I. Lazar, A. </a:t>
            </a:r>
            <a:r>
              <a:rPr lang="en-US" sz="1200" dirty="0" err="1"/>
              <a:t>Hajdu</a:t>
            </a:r>
            <a:r>
              <a:rPr lang="en-US" sz="1200" dirty="0"/>
              <a:t>: Automatic Exudate Detection Using Active Contour Model and </a:t>
            </a:r>
            <a:r>
              <a:rPr lang="en-US" sz="1200" dirty="0" err="1"/>
              <a:t>Regionwise</a:t>
            </a:r>
            <a:r>
              <a:rPr lang="en-US" sz="1200" dirty="0"/>
              <a:t> Classification, 34th Annual International Conference of the Engineering in Medicine and Biology Society (EMBC 2012), San-Diego, California, USA, 2012, pp. 5951-5954.</a:t>
            </a:r>
            <a:endParaRPr lang="en-US" sz="1200" dirty="0" smtClean="0"/>
          </a:p>
        </p:txBody>
      </p:sp>
    </p:spTree>
    <p:extLst>
      <p:ext uri="{BB962C8B-B14F-4D97-AF65-F5344CB8AC3E}">
        <p14:creationId xmlns:p14="http://schemas.microsoft.com/office/powerpoint/2010/main" val="2203782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3.  Aktív kontúr és régió szintű osztályozás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25</a:t>
            </a:fld>
            <a:r>
              <a:rPr lang="hu-HU" dirty="0" smtClean="0"/>
              <a:t>/41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3902129403"/>
              </p:ext>
            </p:extLst>
          </p:nvPr>
        </p:nvGraphicFramePr>
        <p:xfrm>
          <a:off x="1238492" y="1700808"/>
          <a:ext cx="6667015" cy="3738755"/>
        </p:xfrm>
        <a:graphic>
          <a:graphicData uri="http://schemas.openxmlformats.org/drawingml/2006/table">
            <a:tbl>
              <a:tblPr>
                <a:tableStyleId>{BC89EF96-8CEA-46FF-86C4-4CE0E7609802}</a:tableStyleId>
              </a:tblPr>
              <a:tblGrid>
                <a:gridCol w="2015680"/>
                <a:gridCol w="1853814"/>
                <a:gridCol w="1389599"/>
                <a:gridCol w="1407922"/>
              </a:tblGrid>
              <a:tr h="371183">
                <a:tc>
                  <a:txBody>
                    <a:bodyPr/>
                    <a:lstStyle/>
                    <a:p>
                      <a:pPr indent="155575" algn="ctr">
                        <a:spcAft>
                          <a:spcPts val="0"/>
                        </a:spcAft>
                      </a:pP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r>
                        <a:rPr lang="hu-HU" dirty="0" err="1" smtClean="0"/>
                        <a:t>F-Score</a:t>
                      </a:r>
                      <a:endParaRPr lang="en-US" dirty="0"/>
                    </a:p>
                  </a:txBody>
                  <a:tcPr marL="158285" marR="158285" marT="0" marB="0" anchor="ctr">
                    <a:solidFill>
                      <a:schemeClr val="accent1">
                        <a:lumMod val="20000"/>
                        <a:lumOff val="80000"/>
                      </a:schemeClr>
                    </a:solidFill>
                  </a:tcPr>
                </a:tc>
                <a:tc>
                  <a:txBody>
                    <a:bodyPr/>
                    <a:lstStyle/>
                    <a:p>
                      <a:pPr algn="ctr"/>
                      <a:r>
                        <a:rPr lang="hu-HU" dirty="0" err="1" smtClean="0"/>
                        <a:t>Sensitivity</a:t>
                      </a:r>
                      <a:endParaRPr lang="en-US" dirty="0"/>
                    </a:p>
                  </a:txBody>
                  <a:tcPr marL="158285" marR="158285" marT="0" marB="0" anchor="ctr">
                    <a:solidFill>
                      <a:schemeClr val="accent1">
                        <a:lumMod val="20000"/>
                        <a:lumOff val="80000"/>
                      </a:schemeClr>
                    </a:solidFill>
                  </a:tcPr>
                </a:tc>
                <a:tc>
                  <a:txBody>
                    <a:bodyPr/>
                    <a:lstStyle/>
                    <a:p>
                      <a:pPr algn="ctr"/>
                      <a:r>
                        <a:rPr lang="hu-HU" dirty="0" smtClean="0"/>
                        <a:t>PPV</a:t>
                      </a:r>
                      <a:endParaRPr lang="en-US" dirty="0"/>
                    </a:p>
                  </a:txBody>
                  <a:tcPr marL="158285" marR="158285" marT="0" marB="0" anchor="ctr">
                    <a:solidFill>
                      <a:schemeClr val="accent1">
                        <a:lumMod val="20000"/>
                        <a:lumOff val="80000"/>
                      </a:schemeClr>
                    </a:solidFill>
                  </a:tcPr>
                </a:tc>
              </a:tr>
              <a:tr h="593892">
                <a:tc>
                  <a:txBody>
                    <a:bodyPr/>
                    <a:lstStyle/>
                    <a:p>
                      <a:pPr algn="ctr">
                        <a:spcAft>
                          <a:spcPts val="0"/>
                        </a:spcAft>
                      </a:pPr>
                      <a:r>
                        <a:rPr lang="en-US" sz="1800" b="1" dirty="0"/>
                        <a:t>Proposed method</a:t>
                      </a:r>
                      <a:endParaRPr lang="hu-HU" sz="2300" b="1" dirty="0">
                        <a:latin typeface="Times New Roman"/>
                        <a:ea typeface="Times New Roman"/>
                      </a:endParaRPr>
                    </a:p>
                  </a:txBody>
                  <a:tcPr marL="158285" marR="158285" marT="0" marB="0" anchor="ctr">
                    <a:solidFill>
                      <a:schemeClr val="accent1">
                        <a:lumMod val="20000"/>
                        <a:lumOff val="80000"/>
                      </a:schemeClr>
                    </a:solidFill>
                  </a:tcPr>
                </a:tc>
                <a:tc>
                  <a:txBody>
                    <a:bodyPr/>
                    <a:lstStyle/>
                    <a:p>
                      <a:pPr algn="ctr">
                        <a:spcAft>
                          <a:spcPts val="0"/>
                        </a:spcAft>
                      </a:pPr>
                      <a:r>
                        <a:rPr lang="en-US" sz="2600" b="1" dirty="0">
                          <a:effectLst/>
                        </a:rPr>
                        <a:t>0.75</a:t>
                      </a:r>
                      <a:endParaRPr lang="en-US" sz="2600" b="1"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n-US" sz="2600" b="1" dirty="0">
                          <a:effectLst/>
                        </a:rPr>
                        <a:t>0.75</a:t>
                      </a:r>
                      <a:endParaRPr lang="en-US" sz="2600" b="1"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n-US" sz="2600" b="1" dirty="0">
                          <a:effectLst/>
                        </a:rPr>
                        <a:t>0.75</a:t>
                      </a:r>
                      <a:endParaRPr lang="en-US" sz="2600" b="1" dirty="0">
                        <a:solidFill>
                          <a:schemeClr val="tx1"/>
                        </a:solidFill>
                        <a:effectLst/>
                        <a:latin typeface="Times New Roman"/>
                        <a:ea typeface="Times New Roman"/>
                      </a:endParaRPr>
                    </a:p>
                  </a:txBody>
                  <a:tcPr marL="68580" marR="68580" marT="0" marB="0" anchor="ctr"/>
                </a:tc>
              </a:tr>
              <a:tr h="371183">
                <a:tc>
                  <a:txBody>
                    <a:bodyPr/>
                    <a:lstStyle/>
                    <a:p>
                      <a:pPr algn="ctr">
                        <a:spcAft>
                          <a:spcPts val="0"/>
                        </a:spcAft>
                      </a:pPr>
                      <a:r>
                        <a:rPr lang="en-US" sz="1800" dirty="0"/>
                        <a:t>Walter [1]</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dirty="0">
                          <a:effectLst/>
                        </a:rPr>
                        <a:t>0.67</a:t>
                      </a:r>
                      <a:endParaRPr lang="en-US" sz="2600" b="0" dirty="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0.76</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0.59</a:t>
                      </a:r>
                      <a:endParaRPr lang="en-US" sz="2600" b="0">
                        <a:solidFill>
                          <a:schemeClr val="tx1"/>
                        </a:solidFill>
                        <a:effectLst/>
                        <a:latin typeface="Times New Roman"/>
                        <a:ea typeface="Times New Roman"/>
                      </a:endParaRPr>
                    </a:p>
                  </a:txBody>
                  <a:tcPr marL="68580" marR="68580" marT="0" marB="0"/>
                </a:tc>
              </a:tr>
              <a:tr h="371183">
                <a:tc>
                  <a:txBody>
                    <a:bodyPr/>
                    <a:lstStyle/>
                    <a:p>
                      <a:pPr algn="ctr">
                        <a:spcAft>
                          <a:spcPts val="0"/>
                        </a:spcAft>
                      </a:pPr>
                      <a:r>
                        <a:rPr lang="en-US" sz="1800" dirty="0" err="1"/>
                        <a:t>Sopharak</a:t>
                      </a:r>
                      <a:r>
                        <a:rPr lang="en-US" sz="1800" dirty="0"/>
                        <a:t> [2]</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dirty="0">
                          <a:effectLst/>
                        </a:rPr>
                        <a:t>0.56</a:t>
                      </a:r>
                      <a:endParaRPr lang="en-US" sz="2600" b="0" dirty="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0.40</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0.91</a:t>
                      </a:r>
                      <a:endParaRPr lang="en-US" sz="2600" b="0">
                        <a:solidFill>
                          <a:schemeClr val="tx1"/>
                        </a:solidFill>
                        <a:effectLst/>
                        <a:latin typeface="Times New Roman"/>
                        <a:ea typeface="Times New Roman"/>
                      </a:endParaRPr>
                    </a:p>
                  </a:txBody>
                  <a:tcPr marL="68580" marR="68580" marT="0" marB="0"/>
                </a:tc>
              </a:tr>
              <a:tr h="371183">
                <a:tc>
                  <a:txBody>
                    <a:bodyPr/>
                    <a:lstStyle/>
                    <a:p>
                      <a:pPr algn="ctr">
                        <a:spcAft>
                          <a:spcPts val="0"/>
                        </a:spcAft>
                      </a:pPr>
                      <a:r>
                        <a:rPr lang="en-US" sz="1800" dirty="0" err="1"/>
                        <a:t>Welfer</a:t>
                      </a:r>
                      <a:r>
                        <a:rPr lang="en-US" sz="1800" dirty="0"/>
                        <a:t> [3]</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dirty="0">
                          <a:effectLst/>
                        </a:rPr>
                        <a:t>0.31</a:t>
                      </a:r>
                      <a:endParaRPr lang="en-US" sz="2600" b="0" dirty="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0.19</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0.92</a:t>
                      </a:r>
                      <a:endParaRPr lang="en-US" sz="2600" b="0">
                        <a:solidFill>
                          <a:schemeClr val="tx1"/>
                        </a:solidFill>
                        <a:effectLst/>
                        <a:latin typeface="Times New Roman"/>
                        <a:ea typeface="Times New Roman"/>
                      </a:endParaRPr>
                    </a:p>
                  </a:txBody>
                  <a:tcPr marL="68580" marR="68580" marT="0" marB="0"/>
                </a:tc>
              </a:tr>
              <a:tr h="371183">
                <a:tc>
                  <a:txBody>
                    <a:bodyPr/>
                    <a:lstStyle/>
                    <a:p>
                      <a:pPr algn="ctr">
                        <a:spcAft>
                          <a:spcPts val="0"/>
                        </a:spcAft>
                      </a:pPr>
                      <a:r>
                        <a:rPr lang="en-US" sz="1800" dirty="0" err="1"/>
                        <a:t>Jaafar</a:t>
                      </a:r>
                      <a:r>
                        <a:rPr lang="en-US" sz="1800" dirty="0"/>
                        <a:t> [7]</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a:effectLst/>
                        </a:rPr>
                        <a:t>0.17</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dirty="0">
                          <a:effectLst/>
                        </a:rPr>
                        <a:t>0.89</a:t>
                      </a:r>
                      <a:endParaRPr lang="en-US" sz="2600" b="0" dirty="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0.09</a:t>
                      </a:r>
                      <a:endParaRPr lang="en-US" sz="2600" b="0">
                        <a:solidFill>
                          <a:schemeClr val="tx1"/>
                        </a:solidFill>
                        <a:effectLst/>
                        <a:latin typeface="Times New Roman"/>
                        <a:ea typeface="Times New Roman"/>
                      </a:endParaRPr>
                    </a:p>
                  </a:txBody>
                  <a:tcPr marL="68580" marR="68580" marT="0" marB="0"/>
                </a:tc>
              </a:tr>
              <a:tr h="371183">
                <a:tc>
                  <a:txBody>
                    <a:bodyPr/>
                    <a:lstStyle/>
                    <a:p>
                      <a:pPr algn="ctr">
                        <a:spcAft>
                          <a:spcPts val="0"/>
                        </a:spcAft>
                      </a:pPr>
                      <a:r>
                        <a:rPr lang="en-US" sz="1800" dirty="0" err="1"/>
                        <a:t>Sopharak</a:t>
                      </a:r>
                      <a:r>
                        <a:rPr lang="en-US" sz="1800" dirty="0"/>
                        <a:t> [4]</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a:effectLst/>
                        </a:rPr>
                        <a:t>0.16</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dirty="0">
                          <a:effectLst/>
                        </a:rPr>
                        <a:t>0.49</a:t>
                      </a:r>
                      <a:endParaRPr lang="en-US" sz="2600" b="0" dirty="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dirty="0">
                          <a:effectLst/>
                        </a:rPr>
                        <a:t>0.09</a:t>
                      </a:r>
                      <a:endParaRPr lang="en-US" sz="2600" b="0" dirty="0">
                        <a:solidFill>
                          <a:schemeClr val="tx1"/>
                        </a:solidFill>
                        <a:effectLst/>
                        <a:latin typeface="Times New Roman"/>
                        <a:ea typeface="Times New Roman"/>
                      </a:endParaRPr>
                    </a:p>
                  </a:txBody>
                  <a:tcPr marL="68580" marR="68580" marT="0" marB="0"/>
                </a:tc>
              </a:tr>
              <a:tr h="371183">
                <a:tc>
                  <a:txBody>
                    <a:bodyPr/>
                    <a:lstStyle/>
                    <a:p>
                      <a:pPr algn="ctr">
                        <a:spcAft>
                          <a:spcPts val="0"/>
                        </a:spcAft>
                      </a:pPr>
                      <a:r>
                        <a:rPr lang="en-US" sz="1800" dirty="0" err="1"/>
                        <a:t>Sopharak</a:t>
                      </a:r>
                      <a:r>
                        <a:rPr lang="en-US" sz="1800" dirty="0"/>
                        <a:t> [5]</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a:effectLst/>
                        </a:rPr>
                        <a:t>0.11</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0.82</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dirty="0">
                          <a:effectLst/>
                        </a:rPr>
                        <a:t>0.06</a:t>
                      </a:r>
                      <a:endParaRPr lang="en-US" sz="2600" b="0" dirty="0">
                        <a:solidFill>
                          <a:schemeClr val="tx1"/>
                        </a:solidFill>
                        <a:effectLst/>
                        <a:latin typeface="Times New Roman"/>
                        <a:ea typeface="Times New Roman"/>
                      </a:endParaRPr>
                    </a:p>
                  </a:txBody>
                  <a:tcPr marL="68580" marR="68580" marT="0" marB="0"/>
                </a:tc>
              </a:tr>
              <a:tr h="371183">
                <a:tc>
                  <a:txBody>
                    <a:bodyPr/>
                    <a:lstStyle/>
                    <a:p>
                      <a:pPr algn="ctr">
                        <a:spcAft>
                          <a:spcPts val="0"/>
                        </a:spcAft>
                      </a:pPr>
                      <a:r>
                        <a:rPr lang="en-US" sz="1800" dirty="0"/>
                        <a:t>Sánchez [6]</a:t>
                      </a:r>
                      <a:endParaRPr lang="hu-HU" sz="2300" dirty="0">
                        <a:latin typeface="Times New Roman"/>
                        <a:ea typeface="Times New Roman"/>
                      </a:endParaRPr>
                    </a:p>
                  </a:txBody>
                  <a:tcPr marL="158285" marR="158285" marT="0" marB="0">
                    <a:solidFill>
                      <a:schemeClr val="accent1">
                        <a:lumMod val="20000"/>
                        <a:lumOff val="80000"/>
                      </a:schemeClr>
                    </a:solidFill>
                  </a:tcPr>
                </a:tc>
                <a:tc>
                  <a:txBody>
                    <a:bodyPr/>
                    <a:lstStyle/>
                    <a:p>
                      <a:pPr algn="ctr">
                        <a:spcAft>
                          <a:spcPts val="0"/>
                        </a:spcAft>
                      </a:pPr>
                      <a:r>
                        <a:rPr lang="en-US" sz="2600">
                          <a:effectLst/>
                        </a:rPr>
                        <a:t>0.15</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a:effectLst/>
                        </a:rPr>
                        <a:t>0.38</a:t>
                      </a:r>
                      <a:endParaRPr lang="en-US" sz="2600" b="0">
                        <a:solidFill>
                          <a:schemeClr val="tx1"/>
                        </a:solidFill>
                        <a:effectLst/>
                        <a:latin typeface="Times New Roman"/>
                        <a:ea typeface="Times New Roman"/>
                      </a:endParaRPr>
                    </a:p>
                  </a:txBody>
                  <a:tcPr marL="68580" marR="68580" marT="0" marB="0"/>
                </a:tc>
                <a:tc>
                  <a:txBody>
                    <a:bodyPr/>
                    <a:lstStyle/>
                    <a:p>
                      <a:pPr algn="ctr">
                        <a:spcAft>
                          <a:spcPts val="0"/>
                        </a:spcAft>
                      </a:pPr>
                      <a:r>
                        <a:rPr lang="en-US" sz="2600" dirty="0">
                          <a:effectLst/>
                        </a:rPr>
                        <a:t>0.10</a:t>
                      </a:r>
                      <a:endParaRPr lang="en-US" sz="2600" b="0" dirty="0">
                        <a:solidFill>
                          <a:schemeClr val="tx1"/>
                        </a:solidFill>
                        <a:effectLst/>
                        <a:latin typeface="Times New Roman"/>
                        <a:ea typeface="Times New Roman"/>
                      </a:endParaRPr>
                    </a:p>
                  </a:txBody>
                  <a:tcPr marL="68580" marR="68580" marT="0" marB="0"/>
                </a:tc>
              </a:tr>
            </a:tbl>
          </a:graphicData>
        </a:graphic>
      </p:graphicFrame>
      <p:sp>
        <p:nvSpPr>
          <p:cNvPr id="8" name="Szövegdoboz 7"/>
          <p:cNvSpPr txBox="1"/>
          <p:nvPr/>
        </p:nvSpPr>
        <p:spPr>
          <a:xfrm>
            <a:off x="3491880" y="6021288"/>
            <a:ext cx="5724128" cy="830997"/>
          </a:xfrm>
          <a:prstGeom prst="rect">
            <a:avLst/>
          </a:prstGeom>
          <a:noFill/>
        </p:spPr>
        <p:txBody>
          <a:bodyPr wrap="square" rtlCol="0">
            <a:spAutoFit/>
          </a:bodyPr>
          <a:lstStyle/>
          <a:p>
            <a:pPr algn="just"/>
            <a:r>
              <a:rPr lang="en-US" sz="1200" dirty="0"/>
              <a:t>B. </a:t>
            </a:r>
            <a:r>
              <a:rPr lang="en-US" sz="1200" dirty="0" err="1"/>
              <a:t>Harangi</a:t>
            </a:r>
            <a:r>
              <a:rPr lang="en-US" sz="1200" dirty="0"/>
              <a:t>, I. Lazar, A. </a:t>
            </a:r>
            <a:r>
              <a:rPr lang="en-US" sz="1200" dirty="0" err="1"/>
              <a:t>Hajdu</a:t>
            </a:r>
            <a:r>
              <a:rPr lang="en-US" sz="1200" dirty="0"/>
              <a:t>: Automatic Exudate Detection Using Active Contour Model and </a:t>
            </a:r>
            <a:r>
              <a:rPr lang="en-US" sz="1200" dirty="0" err="1"/>
              <a:t>Regionwise</a:t>
            </a:r>
            <a:r>
              <a:rPr lang="en-US" sz="1200" dirty="0"/>
              <a:t> Classification, 34th Annual International Conference of the Engineering in Medicine and Biology Society (EMBC 2012), San-Diego, California, USA, 2012, pp. 5951-5954.</a:t>
            </a:r>
            <a:endParaRPr lang="en-US" sz="1200" dirty="0" smtClean="0"/>
          </a:p>
        </p:txBody>
      </p:sp>
    </p:spTree>
    <p:extLst>
      <p:ext uri="{BB962C8B-B14F-4D97-AF65-F5344CB8AC3E}">
        <p14:creationId xmlns:p14="http://schemas.microsoft.com/office/powerpoint/2010/main" val="2373285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4</a:t>
            </a:r>
            <a:r>
              <a:rPr lang="hu-HU" dirty="0" smtClean="0"/>
              <a:t>.  Precíz kontúr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26</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automatic exudate detection based on the fusion of the results of multiple active contours, 10th IEEE International Symposium on Biomedical Imaging (ISBI 2013), San Francisco, CA, USA, 2013, accepted.</a:t>
            </a:r>
            <a:endParaRPr lang="en-US" sz="1200" dirty="0" smtClean="0"/>
          </a:p>
        </p:txBody>
      </p:sp>
      <p:pic>
        <p:nvPicPr>
          <p:cNvPr id="8" name="Kép 7" descr="G:\Publikációk\ISBI2013\Új mappa\fig1 másolata.png"/>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4784"/>
            <a:ext cx="4752528" cy="4358688"/>
          </a:xfrm>
          <a:prstGeom prst="rect">
            <a:avLst/>
          </a:prstGeom>
          <a:noFill/>
          <a:ln>
            <a:noFill/>
          </a:ln>
        </p:spPr>
      </p:pic>
    </p:spTree>
    <p:extLst>
      <p:ext uri="{BB962C8B-B14F-4D97-AF65-F5344CB8AC3E}">
        <p14:creationId xmlns:p14="http://schemas.microsoft.com/office/powerpoint/2010/main" val="3130727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4</a:t>
            </a:r>
            <a:r>
              <a:rPr lang="hu-HU" dirty="0" smtClean="0"/>
              <a:t>.  Precíz kontúr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27</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automatic exudate detection based on the fusion of the results of multiple active contours, 10th IEEE International Symposium on Biomedical Imaging (ISBI 2013), San Francisco, CA, USA, 2013, accepted.</a:t>
            </a:r>
            <a:endParaRPr lang="en-US" sz="1200" dirty="0" smtClean="0"/>
          </a:p>
        </p:txBody>
      </p:sp>
      <p:pic>
        <p:nvPicPr>
          <p:cNvPr id="7" name="Kép 6" descr="C:\Users\Harangi\Desktop\ISBI2013\Új mappa\fig1 másolata.png"/>
          <p:cNvPicPr/>
          <p:nvPr/>
        </p:nvPicPr>
        <p:blipFill rotWithShape="1">
          <a:blip r:embed="rId2"/>
          <a:srcRect l="2577" t="2068" r="1546"/>
          <a:stretch/>
        </p:blipFill>
        <p:spPr bwMode="auto">
          <a:xfrm>
            <a:off x="2312876" y="1473721"/>
            <a:ext cx="4518248" cy="44412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8386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4</a:t>
            </a:r>
            <a:r>
              <a:rPr lang="hu-HU" dirty="0" smtClean="0"/>
              <a:t>.  Precíz kontúr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28</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automatic exudate detection based on the fusion of the results of multiple active contours, 10th IEEE International Symposium on Biomedical Imaging (ISBI 2013), San Francisco, CA, USA, 2013, accepted.</a:t>
            </a:r>
            <a:endParaRPr lang="en-US" sz="1200" dirty="0" smtClean="0"/>
          </a:p>
        </p:txBody>
      </p:sp>
      <p:pic>
        <p:nvPicPr>
          <p:cNvPr id="20482" name="Picture 2" descr="G:\Publikációk\TBME\haran3.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700808"/>
            <a:ext cx="5616624" cy="391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182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a:t>4</a:t>
            </a:r>
            <a:r>
              <a:rPr lang="hu-HU" dirty="0" smtClean="0"/>
              <a:t>.  Precíz kontúr detektálás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29</a:t>
            </a:fld>
            <a:r>
              <a:rPr lang="hu-HU" dirty="0" smtClean="0"/>
              <a:t>/41</a:t>
            </a:r>
            <a:endParaRPr lang="en-US" dirty="0"/>
          </a:p>
        </p:txBody>
      </p:sp>
      <p:sp>
        <p:nvSpPr>
          <p:cNvPr id="6" name="Szövegdoboz 5"/>
          <p:cNvSpPr txBox="1"/>
          <p:nvPr/>
        </p:nvSpPr>
        <p:spPr>
          <a:xfrm>
            <a:off x="3491880" y="6021288"/>
            <a:ext cx="5724128" cy="646331"/>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Improving automatic exudate detection based on the fusion of the results of multiple active contours, 10th IEEE International Symposium on Biomedical Imaging (ISBI 2013), San Francisco, CA, USA, 2013, accepted.</a:t>
            </a:r>
            <a:endParaRPr lang="en-US" sz="1200" dirty="0" smtClean="0"/>
          </a:p>
        </p:txBody>
      </p:sp>
      <p:graphicFrame>
        <p:nvGraphicFramePr>
          <p:cNvPr id="4" name="Táblázat 3"/>
          <p:cNvGraphicFramePr>
            <a:graphicFrameLocks noGrp="1"/>
          </p:cNvGraphicFramePr>
          <p:nvPr>
            <p:extLst>
              <p:ext uri="{D42A27DB-BD31-4B8C-83A1-F6EECF244321}">
                <p14:modId xmlns:p14="http://schemas.microsoft.com/office/powerpoint/2010/main" val="260240210"/>
              </p:ext>
            </p:extLst>
          </p:nvPr>
        </p:nvGraphicFramePr>
        <p:xfrm>
          <a:off x="1403648" y="1988840"/>
          <a:ext cx="6552728" cy="3048000"/>
        </p:xfrm>
        <a:graphic>
          <a:graphicData uri="http://schemas.openxmlformats.org/drawingml/2006/table">
            <a:tbl>
              <a:tblPr>
                <a:tableStyleId>{BC89EF96-8CEA-46FF-86C4-4CE0E7609802}</a:tableStyleId>
              </a:tblPr>
              <a:tblGrid>
                <a:gridCol w="3042185"/>
                <a:gridCol w="3510543"/>
              </a:tblGrid>
              <a:tr h="301540">
                <a:tc>
                  <a:txBody>
                    <a:bodyPr/>
                    <a:lstStyle/>
                    <a:p>
                      <a:pPr indent="155575" algn="ctr">
                        <a:spcAft>
                          <a:spcPts val="0"/>
                        </a:spcAft>
                      </a:pPr>
                      <a:r>
                        <a:rPr lang="hu-HU" sz="2000" dirty="0">
                          <a:effectLst/>
                        </a:rPr>
                        <a:t> </a:t>
                      </a:r>
                      <a:endParaRPr lang="en-US" sz="26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indent="171450" algn="ctr">
                        <a:spcAft>
                          <a:spcPts val="0"/>
                        </a:spcAft>
                      </a:pPr>
                      <a:r>
                        <a:rPr lang="en-US" sz="2000" dirty="0">
                          <a:effectLst/>
                        </a:rPr>
                        <a:t>Average </a:t>
                      </a:r>
                      <a:r>
                        <a:rPr lang="en-US" sz="2000" dirty="0" err="1">
                          <a:effectLst/>
                        </a:rPr>
                        <a:t>Hausdorff</a:t>
                      </a:r>
                      <a:r>
                        <a:rPr lang="en-US" sz="2000" dirty="0">
                          <a:effectLst/>
                        </a:rPr>
                        <a:t> Distance</a:t>
                      </a:r>
                      <a:endParaRPr lang="en-US" sz="2100" dirty="0">
                        <a:effectLst/>
                        <a:latin typeface="Times New Roman"/>
                        <a:ea typeface="Times New Roman"/>
                      </a:endParaRPr>
                    </a:p>
                  </a:txBody>
                  <a:tcPr marL="145258" marR="145258" marT="0" marB="0" anchor="ctr">
                    <a:solidFill>
                      <a:schemeClr val="accent1">
                        <a:lumMod val="20000"/>
                        <a:lumOff val="80000"/>
                      </a:schemeClr>
                    </a:solidFill>
                  </a:tcPr>
                </a:tc>
              </a:tr>
              <a:tr h="301540">
                <a:tc>
                  <a:txBody>
                    <a:bodyPr/>
                    <a:lstStyle/>
                    <a:p>
                      <a:pPr algn="ctr">
                        <a:spcAft>
                          <a:spcPts val="0"/>
                        </a:spcAft>
                      </a:pPr>
                      <a:r>
                        <a:rPr lang="hu-HU" sz="2000" b="1" dirty="0" err="1">
                          <a:effectLst/>
                        </a:rPr>
                        <a:t>Proposed</a:t>
                      </a:r>
                      <a:r>
                        <a:rPr lang="hu-HU" sz="2000" b="1" dirty="0">
                          <a:effectLst/>
                        </a:rPr>
                        <a:t> </a:t>
                      </a:r>
                      <a:r>
                        <a:rPr lang="hu-HU" sz="2000" b="1" dirty="0" err="1">
                          <a:effectLst/>
                        </a:rPr>
                        <a:t>method</a:t>
                      </a:r>
                      <a:endParaRPr lang="en-US" sz="2600" b="1" dirty="0">
                        <a:effectLst/>
                        <a:latin typeface="Times New Roman"/>
                        <a:ea typeface="Times New Roman"/>
                      </a:endParaRPr>
                    </a:p>
                  </a:txBody>
                  <a:tcPr marL="145258" marR="145258" marT="0" marB="0" anchor="ctr">
                    <a:solidFill>
                      <a:schemeClr val="accent1">
                        <a:lumMod val="20000"/>
                        <a:lumOff val="80000"/>
                      </a:schemeClr>
                    </a:solidFill>
                  </a:tcPr>
                </a:tc>
                <a:tc>
                  <a:txBody>
                    <a:bodyPr/>
                    <a:lstStyle/>
                    <a:p>
                      <a:pPr algn="ctr">
                        <a:spcAft>
                          <a:spcPts val="0"/>
                        </a:spcAft>
                      </a:pPr>
                      <a:r>
                        <a:rPr lang="hu-HU" sz="2000" b="1" dirty="0">
                          <a:effectLst/>
                        </a:rPr>
                        <a:t>6.32</a:t>
                      </a:r>
                      <a:endParaRPr lang="en-US" sz="2600" b="1" dirty="0">
                        <a:effectLst/>
                        <a:latin typeface="Times New Roman"/>
                        <a:ea typeface="Times New Roman"/>
                      </a:endParaRPr>
                    </a:p>
                  </a:txBody>
                  <a:tcPr marL="145258" marR="145258" marT="0" marB="0" anchor="ctr"/>
                </a:tc>
              </a:tr>
              <a:tr h="301540">
                <a:tc>
                  <a:txBody>
                    <a:bodyPr/>
                    <a:lstStyle/>
                    <a:p>
                      <a:pPr indent="171450" algn="ctr">
                        <a:spcAft>
                          <a:spcPts val="0"/>
                        </a:spcAft>
                      </a:pPr>
                      <a:r>
                        <a:rPr lang="en-US" sz="2000" dirty="0" err="1">
                          <a:effectLst/>
                        </a:rPr>
                        <a:t>Harangi</a:t>
                      </a:r>
                      <a:r>
                        <a:rPr lang="en-US" sz="2000" dirty="0">
                          <a:effectLst/>
                        </a:rPr>
                        <a:t> [7]</a:t>
                      </a:r>
                      <a:endParaRPr lang="en-US" sz="2100" dirty="0">
                        <a:effectLst/>
                        <a:latin typeface="Times New Roman"/>
                        <a:ea typeface="Times New Roman"/>
                      </a:endParaRPr>
                    </a:p>
                  </a:txBody>
                  <a:tcPr marL="145258" marR="145258" marT="0" marB="0" anchor="ctr">
                    <a:solidFill>
                      <a:schemeClr val="accent1">
                        <a:lumMod val="20000"/>
                        <a:lumOff val="80000"/>
                      </a:schemeClr>
                    </a:solidFill>
                  </a:tcPr>
                </a:tc>
                <a:tc>
                  <a:txBody>
                    <a:bodyPr/>
                    <a:lstStyle/>
                    <a:p>
                      <a:pPr algn="ctr">
                        <a:spcAft>
                          <a:spcPts val="0"/>
                        </a:spcAft>
                      </a:pPr>
                      <a:r>
                        <a:rPr lang="hu-HU" sz="2000">
                          <a:effectLst/>
                        </a:rPr>
                        <a:t>9.89</a:t>
                      </a:r>
                      <a:endParaRPr lang="en-US" sz="2600">
                        <a:effectLst/>
                        <a:latin typeface="Times New Roman"/>
                        <a:ea typeface="Times New Roman"/>
                      </a:endParaRPr>
                    </a:p>
                  </a:txBody>
                  <a:tcPr marL="145258" marR="145258" marT="0" marB="0" anchor="ctr"/>
                </a:tc>
              </a:tr>
              <a:tr h="301540">
                <a:tc>
                  <a:txBody>
                    <a:bodyPr/>
                    <a:lstStyle/>
                    <a:p>
                      <a:pPr indent="171450" algn="ctr">
                        <a:spcAft>
                          <a:spcPts val="0"/>
                        </a:spcAft>
                      </a:pPr>
                      <a:r>
                        <a:rPr lang="en-US" sz="2000" dirty="0" err="1">
                          <a:effectLst/>
                        </a:rPr>
                        <a:t>Welfer</a:t>
                      </a:r>
                      <a:r>
                        <a:rPr lang="en-US" sz="2000" dirty="0">
                          <a:effectLst/>
                        </a:rPr>
                        <a:t> [3]</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15.47</a:t>
                      </a:r>
                      <a:endParaRPr lang="en-US" sz="2600" dirty="0">
                        <a:effectLst/>
                        <a:latin typeface="Times New Roman"/>
                        <a:ea typeface="Times New Roman"/>
                      </a:endParaRPr>
                    </a:p>
                  </a:txBody>
                  <a:tcPr marL="145258" marR="145258" marT="0" marB="0"/>
                </a:tc>
              </a:tr>
              <a:tr h="301540">
                <a:tc>
                  <a:txBody>
                    <a:bodyPr/>
                    <a:lstStyle/>
                    <a:p>
                      <a:pPr indent="171450" algn="ctr">
                        <a:spcAft>
                          <a:spcPts val="0"/>
                        </a:spcAft>
                      </a:pPr>
                      <a:r>
                        <a:rPr lang="en-US" sz="2000" dirty="0" err="1">
                          <a:effectLst/>
                        </a:rPr>
                        <a:t>Sopharak</a:t>
                      </a:r>
                      <a:r>
                        <a:rPr lang="en-US" sz="2000" dirty="0">
                          <a:effectLst/>
                        </a:rPr>
                        <a:t> [2]</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16.23</a:t>
                      </a:r>
                      <a:endParaRPr lang="en-US" sz="2600" dirty="0">
                        <a:effectLst/>
                        <a:latin typeface="Times New Roman"/>
                        <a:ea typeface="Times New Roman"/>
                      </a:endParaRPr>
                    </a:p>
                  </a:txBody>
                  <a:tcPr marL="145258" marR="145258" marT="0" marB="0"/>
                </a:tc>
              </a:tr>
              <a:tr h="301540">
                <a:tc>
                  <a:txBody>
                    <a:bodyPr/>
                    <a:lstStyle/>
                    <a:p>
                      <a:pPr indent="171450" algn="ctr">
                        <a:spcAft>
                          <a:spcPts val="0"/>
                        </a:spcAft>
                      </a:pPr>
                      <a:r>
                        <a:rPr lang="en-US" sz="2000" dirty="0">
                          <a:effectLst/>
                        </a:rPr>
                        <a:t>Walter [1]</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18.42</a:t>
                      </a:r>
                      <a:endParaRPr lang="en-US" sz="2600" dirty="0">
                        <a:effectLst/>
                        <a:latin typeface="Times New Roman"/>
                        <a:ea typeface="Times New Roman"/>
                      </a:endParaRPr>
                    </a:p>
                  </a:txBody>
                  <a:tcPr marL="145258" marR="145258" marT="0" marB="0"/>
                </a:tc>
              </a:tr>
              <a:tr h="301540">
                <a:tc>
                  <a:txBody>
                    <a:bodyPr/>
                    <a:lstStyle/>
                    <a:p>
                      <a:pPr indent="171450" algn="ctr">
                        <a:spcAft>
                          <a:spcPts val="0"/>
                        </a:spcAft>
                      </a:pPr>
                      <a:r>
                        <a:rPr lang="en-US" sz="2000" dirty="0">
                          <a:effectLst/>
                        </a:rPr>
                        <a:t>Sánchez [6]</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22.85</a:t>
                      </a:r>
                      <a:endParaRPr lang="en-US" sz="2600" dirty="0">
                        <a:effectLst/>
                        <a:latin typeface="Times New Roman"/>
                        <a:ea typeface="Times New Roman"/>
                      </a:endParaRPr>
                    </a:p>
                  </a:txBody>
                  <a:tcPr marL="145258" marR="145258" marT="0" marB="0"/>
                </a:tc>
              </a:tr>
              <a:tr h="301540">
                <a:tc>
                  <a:txBody>
                    <a:bodyPr/>
                    <a:lstStyle/>
                    <a:p>
                      <a:pPr indent="171450" algn="ctr">
                        <a:spcAft>
                          <a:spcPts val="0"/>
                        </a:spcAft>
                      </a:pPr>
                      <a:r>
                        <a:rPr lang="en-US" sz="2000" dirty="0" err="1">
                          <a:effectLst/>
                        </a:rPr>
                        <a:t>Jaafar</a:t>
                      </a:r>
                      <a:r>
                        <a:rPr lang="en-US" sz="2000" dirty="0">
                          <a:effectLst/>
                        </a:rPr>
                        <a:t> [7]</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23.16</a:t>
                      </a:r>
                      <a:endParaRPr lang="en-US" sz="2600" dirty="0">
                        <a:effectLst/>
                        <a:latin typeface="Times New Roman"/>
                        <a:ea typeface="Times New Roman"/>
                      </a:endParaRPr>
                    </a:p>
                  </a:txBody>
                  <a:tcPr marL="145258" marR="145258" marT="0" marB="0"/>
                </a:tc>
              </a:tr>
              <a:tr h="301540">
                <a:tc>
                  <a:txBody>
                    <a:bodyPr/>
                    <a:lstStyle/>
                    <a:p>
                      <a:pPr indent="171450" algn="ctr">
                        <a:spcAft>
                          <a:spcPts val="0"/>
                        </a:spcAft>
                      </a:pPr>
                      <a:r>
                        <a:rPr lang="en-US" sz="2000" dirty="0" err="1">
                          <a:effectLst/>
                        </a:rPr>
                        <a:t>Sopharak</a:t>
                      </a:r>
                      <a:r>
                        <a:rPr lang="en-US" sz="2000" dirty="0">
                          <a:effectLst/>
                        </a:rPr>
                        <a:t> [4]</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23.67</a:t>
                      </a:r>
                      <a:endParaRPr lang="en-US" sz="2600" dirty="0">
                        <a:effectLst/>
                        <a:latin typeface="Times New Roman"/>
                        <a:ea typeface="Times New Roman"/>
                      </a:endParaRPr>
                    </a:p>
                  </a:txBody>
                  <a:tcPr marL="145258" marR="145258" marT="0" marB="0"/>
                </a:tc>
              </a:tr>
              <a:tr h="301540">
                <a:tc>
                  <a:txBody>
                    <a:bodyPr/>
                    <a:lstStyle/>
                    <a:p>
                      <a:pPr indent="171450" algn="ctr">
                        <a:spcAft>
                          <a:spcPts val="0"/>
                        </a:spcAft>
                      </a:pPr>
                      <a:r>
                        <a:rPr lang="en-US" sz="2000" dirty="0" err="1">
                          <a:effectLst/>
                        </a:rPr>
                        <a:t>Sopharak</a:t>
                      </a:r>
                      <a:r>
                        <a:rPr lang="en-US" sz="2000" dirty="0">
                          <a:effectLst/>
                        </a:rPr>
                        <a:t> [5]</a:t>
                      </a:r>
                      <a:endParaRPr lang="en-US" sz="2100" dirty="0">
                        <a:effectLst/>
                        <a:latin typeface="Times New Roman"/>
                        <a:ea typeface="Times New Roman"/>
                      </a:endParaRPr>
                    </a:p>
                  </a:txBody>
                  <a:tcPr marL="145258" marR="145258" marT="0" marB="0">
                    <a:solidFill>
                      <a:schemeClr val="accent1">
                        <a:lumMod val="20000"/>
                        <a:lumOff val="80000"/>
                      </a:schemeClr>
                    </a:solidFill>
                  </a:tcPr>
                </a:tc>
                <a:tc>
                  <a:txBody>
                    <a:bodyPr/>
                    <a:lstStyle/>
                    <a:p>
                      <a:pPr algn="ctr">
                        <a:spcAft>
                          <a:spcPts val="0"/>
                        </a:spcAft>
                      </a:pPr>
                      <a:r>
                        <a:rPr lang="hu-HU" sz="2000" dirty="0">
                          <a:effectLst/>
                        </a:rPr>
                        <a:t>25.12</a:t>
                      </a:r>
                      <a:endParaRPr lang="en-US" sz="2600" dirty="0">
                        <a:effectLst/>
                        <a:latin typeface="Times New Roman"/>
                        <a:ea typeface="Times New Roman"/>
                      </a:endParaRPr>
                    </a:p>
                  </a:txBody>
                  <a:tcPr marL="145258" marR="145258" marT="0" marB="0"/>
                </a:tc>
              </a:tr>
            </a:tbl>
          </a:graphicData>
        </a:graphic>
      </p:graphicFrame>
    </p:spTree>
    <p:extLst>
      <p:ext uri="{BB962C8B-B14F-4D97-AF65-F5344CB8AC3E}">
        <p14:creationId xmlns:p14="http://schemas.microsoft.com/office/powerpoint/2010/main" val="1420120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pic>
        <p:nvPicPr>
          <p:cNvPr id="1026" name="Picture 2" descr="C:\Users\otthoni\Desktop\vakfol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497" y="1268760"/>
            <a:ext cx="5906906"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Dia számának helye 4"/>
          <p:cNvSpPr>
            <a:spLocks noGrp="1"/>
          </p:cNvSpPr>
          <p:nvPr>
            <p:ph type="sldNum" sz="quarter" idx="12"/>
          </p:nvPr>
        </p:nvSpPr>
        <p:spPr/>
        <p:txBody>
          <a:bodyPr/>
          <a:lstStyle/>
          <a:p>
            <a:fld id="{DA49F05B-D607-4DD7-9BCA-39180B3A01ED}" type="slidenum">
              <a:rPr lang="en-US" smtClean="0"/>
              <a:pPr/>
              <a:t>3</a:t>
            </a:fld>
            <a:r>
              <a:rPr lang="hu-HU" dirty="0" smtClean="0"/>
              <a:t>/41</a:t>
            </a:r>
            <a:endParaRPr lang="en-US" dirty="0"/>
          </a:p>
        </p:txBody>
      </p:sp>
    </p:spTree>
    <p:extLst>
      <p:ext uri="{BB962C8B-B14F-4D97-AF65-F5344CB8AC3E}">
        <p14:creationId xmlns:p14="http://schemas.microsoft.com/office/powerpoint/2010/main" val="1744424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5.  Precíz kontúr detektálás és régió alapú osztályozás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30</a:t>
            </a:fld>
            <a:r>
              <a:rPr lang="hu-HU" dirty="0" smtClean="0"/>
              <a:t>/41</a:t>
            </a:r>
            <a:endParaRPr lang="en-US" dirty="0"/>
          </a:p>
        </p:txBody>
      </p:sp>
      <p:sp>
        <p:nvSpPr>
          <p:cNvPr id="6" name="Szövegdoboz 5"/>
          <p:cNvSpPr txBox="1"/>
          <p:nvPr/>
        </p:nvSpPr>
        <p:spPr>
          <a:xfrm>
            <a:off x="3491880" y="6237312"/>
            <a:ext cx="5724128" cy="461665"/>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Automatic exudate detection by fusing multiple active contours and </a:t>
            </a:r>
            <a:r>
              <a:rPr lang="en-US" sz="1200" dirty="0" err="1"/>
              <a:t>regionwise</a:t>
            </a:r>
            <a:r>
              <a:rPr lang="en-US" sz="1200" dirty="0"/>
              <a:t> classification, Transactions on Biomedical Engineering, submitted.</a:t>
            </a:r>
            <a:endParaRPr lang="en-US" sz="1200" dirty="0" smtClean="0"/>
          </a:p>
        </p:txBody>
      </p:sp>
      <p:pic>
        <p:nvPicPr>
          <p:cNvPr id="7" name="Kép 6" descr="C:\Users\otthoni\Desktop\TBME\haran1.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377314"/>
            <a:ext cx="3312368" cy="4833903"/>
          </a:xfrm>
          <a:prstGeom prst="rect">
            <a:avLst/>
          </a:prstGeom>
          <a:noFill/>
          <a:ln>
            <a:noFill/>
          </a:ln>
        </p:spPr>
      </p:pic>
    </p:spTree>
    <p:extLst>
      <p:ext uri="{BB962C8B-B14F-4D97-AF65-F5344CB8AC3E}">
        <p14:creationId xmlns:p14="http://schemas.microsoft.com/office/powerpoint/2010/main" val="3725962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 Exudátumok detektálása</a:t>
            </a:r>
            <a:endParaRPr lang="en-US" dirty="0"/>
          </a:p>
        </p:txBody>
      </p:sp>
      <p:sp>
        <p:nvSpPr>
          <p:cNvPr id="3" name="Tartalom helye 2"/>
          <p:cNvSpPr>
            <a:spLocks noGrp="1"/>
          </p:cNvSpPr>
          <p:nvPr>
            <p:ph idx="1"/>
          </p:nvPr>
        </p:nvSpPr>
        <p:spPr/>
        <p:txBody>
          <a:bodyPr/>
          <a:lstStyle/>
          <a:p>
            <a:pPr marL="447675" indent="-447675">
              <a:buNone/>
            </a:pPr>
            <a:r>
              <a:rPr lang="hu-HU" dirty="0" smtClean="0"/>
              <a:t>5.  Precíz kontúr detektálás és régió alapú osztályozás</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31</a:t>
            </a:fld>
            <a:r>
              <a:rPr lang="hu-HU" dirty="0" smtClean="0"/>
              <a:t>/41</a:t>
            </a:r>
            <a:endParaRPr lang="en-US" dirty="0"/>
          </a:p>
        </p:txBody>
      </p:sp>
      <p:sp>
        <p:nvSpPr>
          <p:cNvPr id="6" name="Szövegdoboz 5"/>
          <p:cNvSpPr txBox="1"/>
          <p:nvPr/>
        </p:nvSpPr>
        <p:spPr>
          <a:xfrm>
            <a:off x="3491880" y="6237312"/>
            <a:ext cx="5724128" cy="461665"/>
          </a:xfrm>
          <a:prstGeom prst="rect">
            <a:avLst/>
          </a:prstGeom>
          <a:noFill/>
        </p:spPr>
        <p:txBody>
          <a:bodyPr wrap="square" rtlCol="0">
            <a:spAutoFit/>
          </a:bodyPr>
          <a:lstStyle/>
          <a:p>
            <a:pPr algn="just"/>
            <a:r>
              <a:rPr lang="en-US" sz="1200" dirty="0"/>
              <a:t>B. </a:t>
            </a:r>
            <a:r>
              <a:rPr lang="en-US" sz="1200" dirty="0" err="1"/>
              <a:t>Harangi</a:t>
            </a:r>
            <a:r>
              <a:rPr lang="en-US" sz="1200" dirty="0"/>
              <a:t>, A. </a:t>
            </a:r>
            <a:r>
              <a:rPr lang="en-US" sz="1200" dirty="0" err="1"/>
              <a:t>Hajdu</a:t>
            </a:r>
            <a:r>
              <a:rPr lang="en-US" sz="1200" dirty="0"/>
              <a:t>: Automatic exudate detection by fusing multiple active contours and </a:t>
            </a:r>
            <a:r>
              <a:rPr lang="en-US" sz="1200" dirty="0" err="1"/>
              <a:t>regionwise</a:t>
            </a:r>
            <a:r>
              <a:rPr lang="en-US" sz="1200" dirty="0"/>
              <a:t> classification, Transactions on Biomedical Engineering, submitted.</a:t>
            </a:r>
            <a:endParaRPr lang="en-US" sz="1200" dirty="0" smtClean="0"/>
          </a:p>
        </p:txBody>
      </p:sp>
      <p:graphicFrame>
        <p:nvGraphicFramePr>
          <p:cNvPr id="4" name="Táblázat 3"/>
          <p:cNvGraphicFramePr>
            <a:graphicFrameLocks noGrp="1"/>
          </p:cNvGraphicFramePr>
          <p:nvPr>
            <p:extLst>
              <p:ext uri="{D42A27DB-BD31-4B8C-83A1-F6EECF244321}">
                <p14:modId xmlns:p14="http://schemas.microsoft.com/office/powerpoint/2010/main" val="2224768237"/>
              </p:ext>
            </p:extLst>
          </p:nvPr>
        </p:nvGraphicFramePr>
        <p:xfrm>
          <a:off x="1403648" y="1556792"/>
          <a:ext cx="6336703" cy="4202205"/>
        </p:xfrm>
        <a:graphic>
          <a:graphicData uri="http://schemas.openxmlformats.org/drawingml/2006/table">
            <a:tbl>
              <a:tblPr>
                <a:tableStyleId>{BC89EF96-8CEA-46FF-86C4-4CE0E7609802}</a:tableStyleId>
              </a:tblPr>
              <a:tblGrid>
                <a:gridCol w="2447356"/>
                <a:gridCol w="1296449"/>
                <a:gridCol w="1296449"/>
                <a:gridCol w="1296449"/>
              </a:tblGrid>
              <a:tr h="644669">
                <a:tc>
                  <a:txBody>
                    <a:bodyPr/>
                    <a:lstStyle/>
                    <a:p>
                      <a:pPr algn="ctr">
                        <a:spcAft>
                          <a:spcPts val="0"/>
                        </a:spcAft>
                      </a:pPr>
                      <a:r>
                        <a:rPr lang="en-US" sz="1600" dirty="0">
                          <a:effectLst/>
                        </a:rPr>
                        <a:t> </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algn="ctr">
                        <a:spcAft>
                          <a:spcPts val="0"/>
                        </a:spcAft>
                      </a:pPr>
                      <a:r>
                        <a:rPr lang="en-US" sz="1600" dirty="0">
                          <a:effectLst/>
                        </a:rPr>
                        <a:t>Sensitivity</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algn="ctr">
                        <a:spcAft>
                          <a:spcPts val="0"/>
                        </a:spcAft>
                      </a:pPr>
                      <a:r>
                        <a:rPr lang="en-US" sz="1600" dirty="0">
                          <a:effectLst/>
                        </a:rPr>
                        <a:t>Precision</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algn="ctr">
                        <a:spcAft>
                          <a:spcPts val="0"/>
                        </a:spcAft>
                      </a:pPr>
                      <a:r>
                        <a:rPr lang="en-US" sz="1600" dirty="0">
                          <a:effectLst/>
                        </a:rPr>
                        <a:t>F-Score</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r>
              <a:tr h="383732">
                <a:tc>
                  <a:txBody>
                    <a:bodyPr/>
                    <a:lstStyle/>
                    <a:p>
                      <a:pPr algn="r">
                        <a:lnSpc>
                          <a:spcPts val="1000"/>
                        </a:lnSpc>
                        <a:spcAft>
                          <a:spcPts val="400"/>
                        </a:spcAft>
                      </a:pPr>
                      <a:r>
                        <a:rPr lang="en-US" sz="1600" b="1" dirty="0">
                          <a:effectLst/>
                        </a:rPr>
                        <a:t>Proposed method</a:t>
                      </a:r>
                      <a:endParaRPr lang="en-US" sz="1600" b="1"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b="1" dirty="0">
                          <a:effectLst/>
                        </a:rPr>
                        <a:t>0.92</a:t>
                      </a:r>
                      <a:endParaRPr lang="en-US" sz="1600" b="1"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b="1" dirty="0">
                          <a:effectLst/>
                        </a:rPr>
                        <a:t>0.80</a:t>
                      </a:r>
                      <a:endParaRPr lang="en-US" sz="1600" b="1"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b="1" dirty="0">
                          <a:effectLst/>
                        </a:rPr>
                        <a:t>0.86</a:t>
                      </a:r>
                      <a:endParaRPr lang="en-US" sz="1600" b="1" dirty="0">
                        <a:effectLst/>
                        <a:latin typeface="Times New Roman"/>
                        <a:ea typeface="Times New Roman"/>
                      </a:endParaRPr>
                    </a:p>
                  </a:txBody>
                  <a:tcPr marL="87081" marR="87081" marT="0" marB="0" anchor="ctr"/>
                </a:tc>
              </a:tr>
              <a:tr h="383732">
                <a:tc>
                  <a:txBody>
                    <a:bodyPr/>
                    <a:lstStyle/>
                    <a:p>
                      <a:pPr algn="r">
                        <a:spcAft>
                          <a:spcPts val="0"/>
                        </a:spcAft>
                      </a:pPr>
                      <a:r>
                        <a:rPr lang="en-US" sz="1600" dirty="0">
                          <a:effectLst/>
                        </a:rPr>
                        <a:t>Proposed method without precise boundary detection</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dirty="0">
                          <a:effectLst/>
                        </a:rPr>
                        <a:t>0.90</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0.73</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a:effectLst/>
                        </a:rPr>
                        <a:t>0.81</a:t>
                      </a:r>
                      <a:endParaRPr lang="en-US" sz="1600">
                        <a:effectLst/>
                        <a:latin typeface="Times New Roman"/>
                        <a:ea typeface="Times New Roman"/>
                      </a:endParaRPr>
                    </a:p>
                  </a:txBody>
                  <a:tcPr marL="87081" marR="87081" marT="0" marB="0" anchor="ctr"/>
                </a:tc>
              </a:tr>
              <a:tr h="383732">
                <a:tc>
                  <a:txBody>
                    <a:bodyPr/>
                    <a:lstStyle/>
                    <a:p>
                      <a:pPr algn="r">
                        <a:spcAft>
                          <a:spcPts val="0"/>
                        </a:spcAft>
                      </a:pPr>
                      <a:r>
                        <a:rPr lang="en-US" sz="1600" dirty="0">
                          <a:effectLst/>
                        </a:rPr>
                        <a:t>Walter [2]</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dirty="0">
                          <a:effectLst/>
                        </a:rPr>
                        <a:t>1.00</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0.60</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a:effectLst/>
                        </a:rPr>
                        <a:t>0.75</a:t>
                      </a:r>
                      <a:endParaRPr lang="en-US" sz="1600">
                        <a:effectLst/>
                        <a:latin typeface="Times New Roman"/>
                        <a:ea typeface="Times New Roman"/>
                      </a:endParaRPr>
                    </a:p>
                  </a:txBody>
                  <a:tcPr marL="87081" marR="87081" marT="0" marB="0" anchor="ctr"/>
                </a:tc>
              </a:tr>
              <a:tr h="383732">
                <a:tc>
                  <a:txBody>
                    <a:bodyPr/>
                    <a:lstStyle/>
                    <a:p>
                      <a:pPr algn="r">
                        <a:spcAft>
                          <a:spcPts val="0"/>
                        </a:spcAft>
                      </a:pPr>
                      <a:r>
                        <a:rPr lang="en-US" sz="1600" dirty="0" err="1">
                          <a:effectLst/>
                        </a:rPr>
                        <a:t>Sopharak</a:t>
                      </a:r>
                      <a:r>
                        <a:rPr lang="en-US" sz="1600" dirty="0">
                          <a:effectLst/>
                        </a:rPr>
                        <a:t> [3]</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dirty="0">
                          <a:effectLst/>
                        </a:rPr>
                        <a:t>0.73</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0.89</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a:effectLst/>
                        </a:rPr>
                        <a:t>0.80</a:t>
                      </a:r>
                      <a:endParaRPr lang="en-US" sz="1600">
                        <a:effectLst/>
                        <a:latin typeface="Times New Roman"/>
                        <a:ea typeface="Times New Roman"/>
                      </a:endParaRPr>
                    </a:p>
                  </a:txBody>
                  <a:tcPr marL="87081" marR="87081" marT="0" marB="0" anchor="ctr"/>
                </a:tc>
              </a:tr>
              <a:tr h="383732">
                <a:tc>
                  <a:txBody>
                    <a:bodyPr/>
                    <a:lstStyle/>
                    <a:p>
                      <a:pPr algn="r">
                        <a:spcAft>
                          <a:spcPts val="0"/>
                        </a:spcAft>
                      </a:pPr>
                      <a:r>
                        <a:rPr lang="en-US" sz="1600" dirty="0" err="1">
                          <a:effectLst/>
                        </a:rPr>
                        <a:t>Welfer</a:t>
                      </a:r>
                      <a:r>
                        <a:rPr lang="en-US" sz="1600" dirty="0">
                          <a:effectLst/>
                        </a:rPr>
                        <a:t> [4]</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a:effectLst/>
                        </a:rPr>
                        <a:t>0.79</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0.71</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0.75</a:t>
                      </a:r>
                      <a:endParaRPr lang="en-US" sz="1600" dirty="0">
                        <a:effectLst/>
                        <a:latin typeface="Times New Roman"/>
                        <a:ea typeface="Times New Roman"/>
                      </a:endParaRPr>
                    </a:p>
                  </a:txBody>
                  <a:tcPr marL="87081" marR="87081" marT="0" marB="0" anchor="ctr"/>
                </a:tc>
              </a:tr>
              <a:tr h="383732">
                <a:tc>
                  <a:txBody>
                    <a:bodyPr/>
                    <a:lstStyle/>
                    <a:p>
                      <a:pPr algn="r">
                        <a:spcAft>
                          <a:spcPts val="0"/>
                        </a:spcAft>
                      </a:pPr>
                      <a:r>
                        <a:rPr lang="en-US" sz="1600" dirty="0" err="1">
                          <a:effectLst/>
                        </a:rPr>
                        <a:t>Sopharak</a:t>
                      </a:r>
                      <a:r>
                        <a:rPr lang="en-US" sz="1600" dirty="0">
                          <a:effectLst/>
                        </a:rPr>
                        <a:t> [5]</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a:effectLst/>
                        </a:rPr>
                        <a:t>1.00</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0.62</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0.77</a:t>
                      </a:r>
                      <a:endParaRPr lang="en-US" sz="1600" dirty="0">
                        <a:effectLst/>
                        <a:latin typeface="Times New Roman"/>
                        <a:ea typeface="Times New Roman"/>
                      </a:endParaRPr>
                    </a:p>
                  </a:txBody>
                  <a:tcPr marL="87081" marR="87081" marT="0" marB="0" anchor="ctr"/>
                </a:tc>
              </a:tr>
              <a:tr h="383732">
                <a:tc>
                  <a:txBody>
                    <a:bodyPr/>
                    <a:lstStyle/>
                    <a:p>
                      <a:pPr algn="r">
                        <a:spcAft>
                          <a:spcPts val="0"/>
                        </a:spcAft>
                      </a:pPr>
                      <a:r>
                        <a:rPr lang="en-US" sz="1600" dirty="0" err="1">
                          <a:effectLst/>
                        </a:rPr>
                        <a:t>Sopharak</a:t>
                      </a:r>
                      <a:r>
                        <a:rPr lang="en-US" sz="1600" dirty="0">
                          <a:effectLst/>
                        </a:rPr>
                        <a:t> [6]</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a:effectLst/>
                        </a:rPr>
                        <a:t>1.00</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0.59</a:t>
                      </a:r>
                      <a:endParaRPr lang="en-US" sz="1600" dirty="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0.75</a:t>
                      </a:r>
                      <a:endParaRPr lang="en-US" sz="1600" dirty="0">
                        <a:effectLst/>
                        <a:latin typeface="Times New Roman"/>
                        <a:ea typeface="Times New Roman"/>
                      </a:endParaRPr>
                    </a:p>
                  </a:txBody>
                  <a:tcPr marL="87081" marR="87081" marT="0" marB="0" anchor="ctr"/>
                </a:tc>
              </a:tr>
              <a:tr h="383732">
                <a:tc>
                  <a:txBody>
                    <a:bodyPr/>
                    <a:lstStyle/>
                    <a:p>
                      <a:pPr algn="r">
                        <a:spcAft>
                          <a:spcPts val="0"/>
                        </a:spcAft>
                      </a:pPr>
                      <a:r>
                        <a:rPr lang="en-US" sz="1600" dirty="0">
                          <a:effectLst/>
                        </a:rPr>
                        <a:t>Sánchez [7]</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a:effectLst/>
                        </a:rPr>
                        <a:t>0.66</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a:effectLst/>
                        </a:rPr>
                        <a:t>0.92</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0.77</a:t>
                      </a:r>
                      <a:endParaRPr lang="en-US" sz="1600" dirty="0">
                        <a:effectLst/>
                        <a:latin typeface="Times New Roman"/>
                        <a:ea typeface="Times New Roman"/>
                      </a:endParaRPr>
                    </a:p>
                  </a:txBody>
                  <a:tcPr marL="87081" marR="87081" marT="0" marB="0" anchor="ctr"/>
                </a:tc>
              </a:tr>
              <a:tr h="383732">
                <a:tc>
                  <a:txBody>
                    <a:bodyPr/>
                    <a:lstStyle/>
                    <a:p>
                      <a:pPr algn="r">
                        <a:spcAft>
                          <a:spcPts val="0"/>
                        </a:spcAft>
                      </a:pPr>
                      <a:r>
                        <a:rPr lang="en-US" sz="1600" dirty="0" err="1">
                          <a:effectLst/>
                        </a:rPr>
                        <a:t>Jaafar</a:t>
                      </a:r>
                      <a:r>
                        <a:rPr lang="en-US" sz="1600" dirty="0">
                          <a:effectLst/>
                        </a:rPr>
                        <a:t> [8]</a:t>
                      </a:r>
                      <a:endParaRPr lang="en-US" sz="2400" dirty="0">
                        <a:effectLst/>
                        <a:latin typeface="Times New Roman"/>
                        <a:ea typeface="Times New Roman"/>
                      </a:endParaRPr>
                    </a:p>
                  </a:txBody>
                  <a:tcPr marL="87081" marR="87081" marT="0" marB="0" anchor="ctr">
                    <a:solidFill>
                      <a:schemeClr val="accent1">
                        <a:lumMod val="20000"/>
                        <a:lumOff val="80000"/>
                      </a:schemeClr>
                    </a:solidFill>
                  </a:tcPr>
                </a:tc>
                <a:tc>
                  <a:txBody>
                    <a:bodyPr/>
                    <a:lstStyle/>
                    <a:p>
                      <a:pPr indent="-3175" algn="ctr">
                        <a:lnSpc>
                          <a:spcPts val="1000"/>
                        </a:lnSpc>
                        <a:spcAft>
                          <a:spcPts val="400"/>
                        </a:spcAft>
                      </a:pPr>
                      <a:r>
                        <a:rPr lang="en-US" sz="1600">
                          <a:effectLst/>
                        </a:rPr>
                        <a:t>1.00</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a:effectLst/>
                        </a:rPr>
                        <a:t>0.60</a:t>
                      </a:r>
                      <a:endParaRPr lang="en-US" sz="1600">
                        <a:effectLst/>
                        <a:latin typeface="Times New Roman"/>
                        <a:ea typeface="Times New Roman"/>
                      </a:endParaRPr>
                    </a:p>
                  </a:txBody>
                  <a:tcPr marL="87081" marR="87081" marT="0" marB="0" anchor="ctr"/>
                </a:tc>
                <a:tc>
                  <a:txBody>
                    <a:bodyPr/>
                    <a:lstStyle/>
                    <a:p>
                      <a:pPr indent="-3175" algn="ctr">
                        <a:lnSpc>
                          <a:spcPts val="1000"/>
                        </a:lnSpc>
                        <a:spcAft>
                          <a:spcPts val="400"/>
                        </a:spcAft>
                      </a:pPr>
                      <a:r>
                        <a:rPr lang="en-US" sz="1600" dirty="0">
                          <a:effectLst/>
                        </a:rPr>
                        <a:t>0.75</a:t>
                      </a:r>
                      <a:endParaRPr lang="en-US" sz="1600" dirty="0">
                        <a:effectLst/>
                        <a:latin typeface="Times New Roman"/>
                        <a:ea typeface="Times New Roman"/>
                      </a:endParaRPr>
                    </a:p>
                  </a:txBody>
                  <a:tcPr marL="87081" marR="87081" marT="0" marB="0" anchor="ctr"/>
                </a:tc>
              </a:tr>
            </a:tbl>
          </a:graphicData>
        </a:graphic>
      </p:graphicFrame>
    </p:spTree>
    <p:extLst>
      <p:ext uri="{BB962C8B-B14F-4D97-AF65-F5344CB8AC3E}">
        <p14:creationId xmlns:p14="http://schemas.microsoft.com/office/powerpoint/2010/main" val="2688125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III. </a:t>
            </a:r>
            <a:r>
              <a:rPr lang="hu-HU" dirty="0" err="1" smtClean="0"/>
              <a:t>Hőfelvételek</a:t>
            </a:r>
            <a:r>
              <a:rPr lang="hu-HU" dirty="0" smtClean="0"/>
              <a:t> elemzése</a:t>
            </a:r>
            <a:endParaRPr lang="en-US" dirty="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32</a:t>
            </a:fld>
            <a:r>
              <a:rPr lang="hu-HU" dirty="0" smtClean="0"/>
              <a:t>/41</a:t>
            </a:r>
            <a:endParaRPr lang="en-US" dirty="0"/>
          </a:p>
        </p:txBody>
      </p:sp>
      <p:pic>
        <p:nvPicPr>
          <p:cNvPr id="7" name="Picture 9" descr="cili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740" y="927001"/>
            <a:ext cx="4680520" cy="4570432"/>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3456384" y="5613047"/>
            <a:ext cx="5724128" cy="1200329"/>
          </a:xfrm>
          <a:prstGeom prst="rect">
            <a:avLst/>
          </a:prstGeom>
          <a:noFill/>
        </p:spPr>
        <p:txBody>
          <a:bodyPr wrap="square" rtlCol="0">
            <a:spAutoFit/>
          </a:bodyPr>
          <a:lstStyle/>
          <a:p>
            <a:pPr algn="just"/>
            <a:r>
              <a:rPr lang="en-US" sz="1200" dirty="0"/>
              <a:t>B. </a:t>
            </a:r>
            <a:r>
              <a:rPr lang="en-US" sz="1200" dirty="0" err="1"/>
              <a:t>Harangi</a:t>
            </a:r>
            <a:r>
              <a:rPr lang="en-US" sz="1200" dirty="0"/>
              <a:t>, B. Nagy, A. </a:t>
            </a:r>
            <a:r>
              <a:rPr lang="en-US" sz="1200" dirty="0" err="1"/>
              <a:t>Hajdu</a:t>
            </a:r>
            <a:r>
              <a:rPr lang="en-US" sz="1200" dirty="0"/>
              <a:t>: Improving the detection of excessive activation of </a:t>
            </a:r>
            <a:r>
              <a:rPr lang="en-US" sz="1200" dirty="0" err="1"/>
              <a:t>ciliaris</a:t>
            </a:r>
            <a:r>
              <a:rPr lang="en-US" sz="1200" dirty="0"/>
              <a:t> muscle by clustering thermal images, 11th Quantitative </a:t>
            </a:r>
            <a:r>
              <a:rPr lang="en-US" sz="1200" dirty="0" err="1"/>
              <a:t>InfraRed</a:t>
            </a:r>
            <a:r>
              <a:rPr lang="en-US" sz="1200" dirty="0"/>
              <a:t> Thermography (QIRT 2012), Naples, Italy, 2012, pp. 1-6</a:t>
            </a:r>
            <a:r>
              <a:rPr lang="en-US" sz="1200" dirty="0" smtClean="0"/>
              <a:t>.</a:t>
            </a:r>
            <a:endParaRPr lang="hu-HU" sz="1200" dirty="0" smtClean="0"/>
          </a:p>
          <a:p>
            <a:pPr algn="just"/>
            <a:r>
              <a:rPr lang="en-US" sz="1200" dirty="0"/>
              <a:t>B. </a:t>
            </a:r>
            <a:r>
              <a:rPr lang="en-US" sz="1200" dirty="0" err="1"/>
              <a:t>Harangi</a:t>
            </a:r>
            <a:r>
              <a:rPr lang="en-US" sz="1200" dirty="0"/>
              <a:t>, T. </a:t>
            </a:r>
            <a:r>
              <a:rPr lang="en-US" sz="1200" dirty="0" err="1"/>
              <a:t>Csordás</a:t>
            </a:r>
            <a:r>
              <a:rPr lang="en-US" sz="1200" dirty="0"/>
              <a:t>, A. </a:t>
            </a:r>
            <a:r>
              <a:rPr lang="en-US" sz="1200" dirty="0" err="1"/>
              <a:t>Hajdu</a:t>
            </a:r>
            <a:r>
              <a:rPr lang="en-US" sz="1200" dirty="0"/>
              <a:t>: Detecting the excessive activation of the </a:t>
            </a:r>
            <a:r>
              <a:rPr lang="en-US" sz="1200" dirty="0" err="1"/>
              <a:t>ciliaris</a:t>
            </a:r>
            <a:r>
              <a:rPr lang="en-US" sz="1200" dirty="0"/>
              <a:t> muscle on thermal images, IEEE 9th International Symposium on Applied Machine Intelligence and Informatics (SAMI 2011), Slovakia, 2011, pp. 329-331.</a:t>
            </a:r>
            <a:endParaRPr lang="en-US" sz="1200" dirty="0" smtClean="0"/>
          </a:p>
        </p:txBody>
      </p:sp>
    </p:spTree>
    <p:extLst>
      <p:ext uri="{BB962C8B-B14F-4D97-AF65-F5344CB8AC3E}">
        <p14:creationId xmlns:p14="http://schemas.microsoft.com/office/powerpoint/2010/main" val="428995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III. </a:t>
            </a:r>
            <a:r>
              <a:rPr lang="hu-HU" dirty="0" err="1" smtClean="0"/>
              <a:t>Hőfelvételek</a:t>
            </a:r>
            <a:r>
              <a:rPr lang="hu-HU" dirty="0" smtClean="0"/>
              <a:t> elemzése</a:t>
            </a:r>
            <a:endParaRPr lang="en-US" dirty="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33</a:t>
            </a:fld>
            <a:r>
              <a:rPr lang="hu-HU" dirty="0" smtClean="0"/>
              <a:t>/41</a:t>
            </a:r>
            <a:endParaRPr lang="en-US" dirty="0"/>
          </a:p>
        </p:txBody>
      </p:sp>
      <p:pic>
        <p:nvPicPr>
          <p:cNvPr id="3072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556" y="1628799"/>
            <a:ext cx="6762888" cy="289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zövegdoboz 6"/>
          <p:cNvSpPr txBox="1"/>
          <p:nvPr/>
        </p:nvSpPr>
        <p:spPr>
          <a:xfrm>
            <a:off x="3456384" y="5613047"/>
            <a:ext cx="5724128" cy="1200329"/>
          </a:xfrm>
          <a:prstGeom prst="rect">
            <a:avLst/>
          </a:prstGeom>
          <a:noFill/>
        </p:spPr>
        <p:txBody>
          <a:bodyPr wrap="square" rtlCol="0">
            <a:spAutoFit/>
          </a:bodyPr>
          <a:lstStyle/>
          <a:p>
            <a:pPr algn="just"/>
            <a:r>
              <a:rPr lang="en-US" sz="1200" dirty="0"/>
              <a:t>B. </a:t>
            </a:r>
            <a:r>
              <a:rPr lang="en-US" sz="1200" dirty="0" err="1"/>
              <a:t>Harangi</a:t>
            </a:r>
            <a:r>
              <a:rPr lang="en-US" sz="1200" dirty="0"/>
              <a:t>, B. Nagy, A. </a:t>
            </a:r>
            <a:r>
              <a:rPr lang="en-US" sz="1200" dirty="0" err="1"/>
              <a:t>Hajdu</a:t>
            </a:r>
            <a:r>
              <a:rPr lang="en-US" sz="1200" dirty="0"/>
              <a:t>: Improving the detection of excessive activation of </a:t>
            </a:r>
            <a:r>
              <a:rPr lang="en-US" sz="1200" dirty="0" err="1"/>
              <a:t>ciliaris</a:t>
            </a:r>
            <a:r>
              <a:rPr lang="en-US" sz="1200" dirty="0"/>
              <a:t> muscle by clustering thermal images, 11th Quantitative </a:t>
            </a:r>
            <a:r>
              <a:rPr lang="en-US" sz="1200" dirty="0" err="1"/>
              <a:t>InfraRed</a:t>
            </a:r>
            <a:r>
              <a:rPr lang="en-US" sz="1200" dirty="0"/>
              <a:t> Thermography (QIRT 2012), Naples, Italy, 2012, pp. 1-6</a:t>
            </a:r>
            <a:r>
              <a:rPr lang="en-US" sz="1200" dirty="0" smtClean="0"/>
              <a:t>.</a:t>
            </a:r>
            <a:endParaRPr lang="hu-HU" sz="1200" dirty="0" smtClean="0"/>
          </a:p>
          <a:p>
            <a:pPr algn="just"/>
            <a:r>
              <a:rPr lang="en-US" sz="1200" dirty="0"/>
              <a:t>B. </a:t>
            </a:r>
            <a:r>
              <a:rPr lang="en-US" sz="1200" dirty="0" err="1"/>
              <a:t>Harangi</a:t>
            </a:r>
            <a:r>
              <a:rPr lang="en-US" sz="1200" dirty="0"/>
              <a:t>, T. </a:t>
            </a:r>
            <a:r>
              <a:rPr lang="en-US" sz="1200" dirty="0" err="1"/>
              <a:t>Csordás</a:t>
            </a:r>
            <a:r>
              <a:rPr lang="en-US" sz="1200" dirty="0"/>
              <a:t>, A. </a:t>
            </a:r>
            <a:r>
              <a:rPr lang="en-US" sz="1200" dirty="0" err="1"/>
              <a:t>Hajdu</a:t>
            </a:r>
            <a:r>
              <a:rPr lang="en-US" sz="1200" dirty="0"/>
              <a:t>: Detecting the excessive activation of the </a:t>
            </a:r>
            <a:r>
              <a:rPr lang="en-US" sz="1200" dirty="0" err="1"/>
              <a:t>ciliaris</a:t>
            </a:r>
            <a:r>
              <a:rPr lang="en-US" sz="1200" dirty="0"/>
              <a:t> muscle on thermal images, IEEE 9th International Symposium on Applied Machine Intelligence and Informatics (SAMI 2011), Slovakia, 2011, pp. 329-331.</a:t>
            </a:r>
            <a:endParaRPr lang="en-US" sz="1200" dirty="0" smtClean="0"/>
          </a:p>
        </p:txBody>
      </p:sp>
    </p:spTree>
    <p:extLst>
      <p:ext uri="{BB962C8B-B14F-4D97-AF65-F5344CB8AC3E}">
        <p14:creationId xmlns:p14="http://schemas.microsoft.com/office/powerpoint/2010/main" val="2490067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III. </a:t>
            </a:r>
            <a:r>
              <a:rPr lang="hu-HU" dirty="0" err="1" smtClean="0"/>
              <a:t>Hőfelvételek</a:t>
            </a:r>
            <a:r>
              <a:rPr lang="hu-HU" dirty="0" smtClean="0"/>
              <a:t> elemzése</a:t>
            </a:r>
            <a:endParaRPr lang="en-US" dirty="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34</a:t>
            </a:fld>
            <a:r>
              <a:rPr lang="hu-HU" dirty="0" smtClean="0"/>
              <a:t>/41</a:t>
            </a:r>
            <a:endParaRPr lang="en-US" dirty="0"/>
          </a:p>
        </p:txBody>
      </p:sp>
      <p:pic>
        <p:nvPicPr>
          <p:cNvPr id="8" name="Picture 2" descr="G:\InnoCsekk\Data from LezerKlinika\szem\Ránézésre beteg\6.bmp"/>
          <p:cNvPicPr>
            <a:picLocks noChangeAspect="1" noChangeArrowheads="1"/>
          </p:cNvPicPr>
          <p:nvPr/>
        </p:nvPicPr>
        <p:blipFill rotWithShape="1">
          <a:blip r:embed="rId2">
            <a:extLst>
              <a:ext uri="{28A0092B-C50C-407E-A947-70E740481C1C}">
                <a14:useLocalDpi xmlns:a14="http://schemas.microsoft.com/office/drawing/2010/main" val="0"/>
              </a:ext>
            </a:extLst>
          </a:blip>
          <a:srcRect l="23904" r="-23911"/>
          <a:stretch/>
        </p:blipFill>
        <p:spPr bwMode="auto">
          <a:xfrm>
            <a:off x="1837209" y="752506"/>
            <a:ext cx="6480000" cy="4860541"/>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3456384" y="5613047"/>
            <a:ext cx="5724128" cy="1200329"/>
          </a:xfrm>
          <a:prstGeom prst="rect">
            <a:avLst/>
          </a:prstGeom>
          <a:noFill/>
        </p:spPr>
        <p:txBody>
          <a:bodyPr wrap="square" rtlCol="0">
            <a:spAutoFit/>
          </a:bodyPr>
          <a:lstStyle/>
          <a:p>
            <a:pPr algn="just"/>
            <a:r>
              <a:rPr lang="en-US" sz="1200" dirty="0"/>
              <a:t>B. </a:t>
            </a:r>
            <a:r>
              <a:rPr lang="en-US" sz="1200" dirty="0" err="1"/>
              <a:t>Harangi</a:t>
            </a:r>
            <a:r>
              <a:rPr lang="en-US" sz="1200" dirty="0"/>
              <a:t>, B. Nagy, A. </a:t>
            </a:r>
            <a:r>
              <a:rPr lang="en-US" sz="1200" dirty="0" err="1"/>
              <a:t>Hajdu</a:t>
            </a:r>
            <a:r>
              <a:rPr lang="en-US" sz="1200" dirty="0"/>
              <a:t>: Improving the detection of excessive activation of </a:t>
            </a:r>
            <a:r>
              <a:rPr lang="en-US" sz="1200" dirty="0" err="1"/>
              <a:t>ciliaris</a:t>
            </a:r>
            <a:r>
              <a:rPr lang="en-US" sz="1200" dirty="0"/>
              <a:t> muscle by clustering thermal images, 11th Quantitative </a:t>
            </a:r>
            <a:r>
              <a:rPr lang="en-US" sz="1200" dirty="0" err="1"/>
              <a:t>InfraRed</a:t>
            </a:r>
            <a:r>
              <a:rPr lang="en-US" sz="1200" dirty="0"/>
              <a:t> Thermography (QIRT 2012), Naples, Italy, 2012, pp. 1-6</a:t>
            </a:r>
            <a:r>
              <a:rPr lang="en-US" sz="1200" dirty="0" smtClean="0"/>
              <a:t>.</a:t>
            </a:r>
            <a:endParaRPr lang="hu-HU" sz="1200" dirty="0" smtClean="0"/>
          </a:p>
          <a:p>
            <a:pPr algn="just"/>
            <a:r>
              <a:rPr lang="en-US" sz="1200" dirty="0"/>
              <a:t>B. </a:t>
            </a:r>
            <a:r>
              <a:rPr lang="en-US" sz="1200" dirty="0" err="1"/>
              <a:t>Harangi</a:t>
            </a:r>
            <a:r>
              <a:rPr lang="en-US" sz="1200" dirty="0"/>
              <a:t>, T. </a:t>
            </a:r>
            <a:r>
              <a:rPr lang="en-US" sz="1200" dirty="0" err="1"/>
              <a:t>Csordás</a:t>
            </a:r>
            <a:r>
              <a:rPr lang="en-US" sz="1200" dirty="0"/>
              <a:t>, A. </a:t>
            </a:r>
            <a:r>
              <a:rPr lang="en-US" sz="1200" dirty="0" err="1"/>
              <a:t>Hajdu</a:t>
            </a:r>
            <a:r>
              <a:rPr lang="en-US" sz="1200" dirty="0"/>
              <a:t>: Detecting the excessive activation of the </a:t>
            </a:r>
            <a:r>
              <a:rPr lang="en-US" sz="1200" dirty="0" err="1"/>
              <a:t>ciliaris</a:t>
            </a:r>
            <a:r>
              <a:rPr lang="en-US" sz="1200" dirty="0"/>
              <a:t> muscle on thermal images, IEEE 9th International Symposium on Applied Machine Intelligence and Informatics (SAMI 2011), Slovakia, 2011, pp. 329-331.</a:t>
            </a:r>
            <a:endParaRPr lang="en-US" sz="1200" dirty="0" smtClean="0"/>
          </a:p>
        </p:txBody>
      </p:sp>
    </p:spTree>
    <p:extLst>
      <p:ext uri="{BB962C8B-B14F-4D97-AF65-F5344CB8AC3E}">
        <p14:creationId xmlns:p14="http://schemas.microsoft.com/office/powerpoint/2010/main" val="2348277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III. </a:t>
            </a:r>
            <a:r>
              <a:rPr lang="hu-HU" dirty="0" err="1" smtClean="0"/>
              <a:t>Hőfelvételek</a:t>
            </a:r>
            <a:r>
              <a:rPr lang="hu-HU" dirty="0" smtClean="0"/>
              <a:t> elemzése</a:t>
            </a:r>
            <a:endParaRPr lang="en-US" dirty="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35</a:t>
            </a:fld>
            <a:r>
              <a:rPr lang="hu-HU" dirty="0" smtClean="0"/>
              <a:t>/41</a:t>
            </a:r>
            <a:endParaRPr lang="en-US" dirty="0"/>
          </a:p>
        </p:txBody>
      </p:sp>
      <p:pic>
        <p:nvPicPr>
          <p:cNvPr id="7" name="Picture 2" descr="G:\Publikációk\QIRT2012\ábra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73" y="1844824"/>
            <a:ext cx="8867453" cy="2952328"/>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3456384" y="5613047"/>
            <a:ext cx="5724128" cy="1200329"/>
          </a:xfrm>
          <a:prstGeom prst="rect">
            <a:avLst/>
          </a:prstGeom>
          <a:noFill/>
        </p:spPr>
        <p:txBody>
          <a:bodyPr wrap="square" rtlCol="0">
            <a:spAutoFit/>
          </a:bodyPr>
          <a:lstStyle/>
          <a:p>
            <a:pPr algn="just"/>
            <a:r>
              <a:rPr lang="en-US" sz="1200" dirty="0"/>
              <a:t>B. </a:t>
            </a:r>
            <a:r>
              <a:rPr lang="en-US" sz="1200" dirty="0" err="1"/>
              <a:t>Harangi</a:t>
            </a:r>
            <a:r>
              <a:rPr lang="en-US" sz="1200" dirty="0"/>
              <a:t>, B. Nagy, A. </a:t>
            </a:r>
            <a:r>
              <a:rPr lang="en-US" sz="1200" dirty="0" err="1"/>
              <a:t>Hajdu</a:t>
            </a:r>
            <a:r>
              <a:rPr lang="en-US" sz="1200" dirty="0"/>
              <a:t>: Improving the detection of excessive activation of </a:t>
            </a:r>
            <a:r>
              <a:rPr lang="en-US" sz="1200" dirty="0" err="1"/>
              <a:t>ciliaris</a:t>
            </a:r>
            <a:r>
              <a:rPr lang="en-US" sz="1200" dirty="0"/>
              <a:t> muscle by clustering thermal images, 11th Quantitative </a:t>
            </a:r>
            <a:r>
              <a:rPr lang="en-US" sz="1200" dirty="0" err="1"/>
              <a:t>InfraRed</a:t>
            </a:r>
            <a:r>
              <a:rPr lang="en-US" sz="1200" dirty="0"/>
              <a:t> Thermography (QIRT 2012), Naples, Italy, 2012, pp. 1-6</a:t>
            </a:r>
            <a:r>
              <a:rPr lang="en-US" sz="1200" dirty="0" smtClean="0"/>
              <a:t>.</a:t>
            </a:r>
            <a:endParaRPr lang="hu-HU" sz="1200" dirty="0" smtClean="0"/>
          </a:p>
          <a:p>
            <a:pPr algn="just"/>
            <a:r>
              <a:rPr lang="en-US" sz="1200" dirty="0"/>
              <a:t>B. </a:t>
            </a:r>
            <a:r>
              <a:rPr lang="en-US" sz="1200" dirty="0" err="1"/>
              <a:t>Harangi</a:t>
            </a:r>
            <a:r>
              <a:rPr lang="en-US" sz="1200" dirty="0"/>
              <a:t>, T. </a:t>
            </a:r>
            <a:r>
              <a:rPr lang="en-US" sz="1200" dirty="0" err="1"/>
              <a:t>Csordás</a:t>
            </a:r>
            <a:r>
              <a:rPr lang="en-US" sz="1200" dirty="0"/>
              <a:t>, A. </a:t>
            </a:r>
            <a:r>
              <a:rPr lang="en-US" sz="1200" dirty="0" err="1"/>
              <a:t>Hajdu</a:t>
            </a:r>
            <a:r>
              <a:rPr lang="en-US" sz="1200" dirty="0"/>
              <a:t>: Detecting the excessive activation of the </a:t>
            </a:r>
            <a:r>
              <a:rPr lang="en-US" sz="1200" dirty="0" err="1"/>
              <a:t>ciliaris</a:t>
            </a:r>
            <a:r>
              <a:rPr lang="en-US" sz="1200" dirty="0"/>
              <a:t> muscle on thermal images, IEEE 9th International Symposium on Applied Machine Intelligence and Informatics (SAMI 2011), Slovakia, 2011, pp. 329-331.</a:t>
            </a:r>
            <a:endParaRPr lang="en-US" sz="1200" dirty="0" smtClean="0"/>
          </a:p>
        </p:txBody>
      </p:sp>
    </p:spTree>
    <p:extLst>
      <p:ext uri="{BB962C8B-B14F-4D97-AF65-F5344CB8AC3E}">
        <p14:creationId xmlns:p14="http://schemas.microsoft.com/office/powerpoint/2010/main" val="21438042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III. </a:t>
            </a:r>
            <a:r>
              <a:rPr lang="hu-HU" dirty="0" err="1" smtClean="0"/>
              <a:t>Hőfelvételek</a:t>
            </a:r>
            <a:r>
              <a:rPr lang="hu-HU" dirty="0" smtClean="0"/>
              <a:t> elemzése</a:t>
            </a:r>
            <a:endParaRPr lang="en-US" dirty="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36</a:t>
            </a:fld>
            <a:r>
              <a:rPr lang="hu-HU" dirty="0" smtClean="0"/>
              <a:t>/41</a:t>
            </a:r>
            <a:endParaRPr lang="en-US" dirty="0"/>
          </a:p>
        </p:txBody>
      </p:sp>
      <p:grpSp>
        <p:nvGrpSpPr>
          <p:cNvPr id="8" name="Csoportba foglalás 7"/>
          <p:cNvGrpSpPr/>
          <p:nvPr/>
        </p:nvGrpSpPr>
        <p:grpSpPr>
          <a:xfrm>
            <a:off x="467544" y="1301379"/>
            <a:ext cx="7992888" cy="3535264"/>
            <a:chOff x="0" y="0"/>
            <a:chExt cx="6057900" cy="1885950"/>
          </a:xfrm>
        </p:grpSpPr>
        <p:sp>
          <p:nvSpPr>
            <p:cNvPr id="10" name="Folyamatábra: Feldolgozás 9"/>
            <p:cNvSpPr/>
            <p:nvPr/>
          </p:nvSpPr>
          <p:spPr>
            <a:xfrm>
              <a:off x="0" y="523875"/>
              <a:ext cx="1266825" cy="838200"/>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hu-HU" sz="3200" dirty="0">
                  <a:effectLst/>
                  <a:ea typeface="Calibri"/>
                  <a:cs typeface="Times New Roman"/>
                </a:rPr>
                <a:t>Input image</a:t>
              </a:r>
              <a:endParaRPr lang="en-US" sz="2000" dirty="0">
                <a:effectLst/>
                <a:ea typeface="Calibri"/>
                <a:cs typeface="Times New Roman"/>
              </a:endParaRPr>
            </a:p>
          </p:txBody>
        </p:sp>
        <p:sp>
          <p:nvSpPr>
            <p:cNvPr id="11" name="Jobbra nyíl 10"/>
            <p:cNvSpPr/>
            <p:nvPr/>
          </p:nvSpPr>
          <p:spPr>
            <a:xfrm rot="19723172">
              <a:off x="1371600" y="438150"/>
              <a:ext cx="746760" cy="19558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Átellenes sarkain kerekített téglalap 11"/>
            <p:cNvSpPr/>
            <p:nvPr/>
          </p:nvSpPr>
          <p:spPr>
            <a:xfrm>
              <a:off x="2352675" y="0"/>
              <a:ext cx="1247775" cy="581025"/>
            </a:xfrm>
            <a:prstGeom prst="round2Diag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hu-HU" dirty="0" err="1">
                  <a:effectLst/>
                  <a:ea typeface="Calibri"/>
                  <a:cs typeface="Times New Roman"/>
                </a:rPr>
                <a:t>Optimalized</a:t>
              </a:r>
              <a:r>
                <a:rPr lang="hu-HU" dirty="0">
                  <a:effectLst/>
                  <a:ea typeface="Calibri"/>
                  <a:cs typeface="Times New Roman"/>
                </a:rPr>
                <a:t> SVM </a:t>
              </a:r>
              <a:r>
                <a:rPr lang="hu-HU" dirty="0" err="1">
                  <a:effectLst/>
                  <a:ea typeface="Calibri"/>
                  <a:cs typeface="Times New Roman"/>
                </a:rPr>
                <a:t>for</a:t>
              </a:r>
              <a:r>
                <a:rPr lang="hu-HU" dirty="0">
                  <a:effectLst/>
                  <a:ea typeface="Calibri"/>
                  <a:cs typeface="Times New Roman"/>
                </a:rPr>
                <a:t> </a:t>
              </a:r>
              <a:r>
                <a:rPr lang="hu-HU" dirty="0" smtClean="0">
                  <a:effectLst/>
                  <a:ea typeface="Calibri"/>
                  <a:cs typeface="Times New Roman"/>
                </a:rPr>
                <a:t/>
              </a:r>
              <a:br>
                <a:rPr lang="hu-HU" dirty="0" smtClean="0">
                  <a:effectLst/>
                  <a:ea typeface="Calibri"/>
                  <a:cs typeface="Times New Roman"/>
                </a:rPr>
              </a:br>
              <a:r>
                <a:rPr lang="hu-HU" dirty="0" smtClean="0">
                  <a:effectLst/>
                  <a:ea typeface="Calibri"/>
                  <a:cs typeface="Times New Roman"/>
                </a:rPr>
                <a:t>1st </a:t>
              </a:r>
              <a:r>
                <a:rPr lang="hu-HU" dirty="0" err="1">
                  <a:effectLst/>
                  <a:ea typeface="Calibri"/>
                  <a:cs typeface="Times New Roman"/>
                </a:rPr>
                <a:t>cluster</a:t>
              </a:r>
              <a:endParaRPr lang="en-US" dirty="0">
                <a:effectLst/>
                <a:ea typeface="Calibri"/>
                <a:cs typeface="Times New Roman"/>
              </a:endParaRPr>
            </a:p>
          </p:txBody>
        </p:sp>
        <p:sp>
          <p:nvSpPr>
            <p:cNvPr id="13" name="Átellenes sarkain kerekített téglalap 12"/>
            <p:cNvSpPr/>
            <p:nvPr/>
          </p:nvSpPr>
          <p:spPr>
            <a:xfrm>
              <a:off x="2343150" y="685800"/>
              <a:ext cx="1257300" cy="533400"/>
            </a:xfrm>
            <a:prstGeom prst="round2Diag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hu-HU" dirty="0" err="1">
                  <a:effectLst/>
                  <a:ea typeface="Calibri"/>
                  <a:cs typeface="Times New Roman"/>
                </a:rPr>
                <a:t>Optimalized</a:t>
              </a:r>
              <a:r>
                <a:rPr lang="hu-HU" dirty="0">
                  <a:effectLst/>
                  <a:ea typeface="Calibri"/>
                  <a:cs typeface="Times New Roman"/>
                </a:rPr>
                <a:t> SVM </a:t>
              </a:r>
              <a:r>
                <a:rPr lang="hu-HU" dirty="0" err="1">
                  <a:effectLst/>
                  <a:ea typeface="Calibri"/>
                  <a:cs typeface="Times New Roman"/>
                </a:rPr>
                <a:t>for</a:t>
              </a:r>
              <a:r>
                <a:rPr lang="hu-HU" dirty="0">
                  <a:effectLst/>
                  <a:ea typeface="Calibri"/>
                  <a:cs typeface="Times New Roman"/>
                </a:rPr>
                <a:t> </a:t>
              </a:r>
              <a:r>
                <a:rPr lang="hu-HU" dirty="0" smtClean="0">
                  <a:effectLst/>
                  <a:ea typeface="Calibri"/>
                  <a:cs typeface="Times New Roman"/>
                </a:rPr>
                <a:t/>
              </a:r>
              <a:br>
                <a:rPr lang="hu-HU" dirty="0" smtClean="0">
                  <a:effectLst/>
                  <a:ea typeface="Calibri"/>
                  <a:cs typeface="Times New Roman"/>
                </a:rPr>
              </a:br>
              <a:r>
                <a:rPr lang="hu-HU" dirty="0" smtClean="0">
                  <a:effectLst/>
                  <a:ea typeface="Calibri"/>
                  <a:cs typeface="Times New Roman"/>
                </a:rPr>
                <a:t>2nd </a:t>
              </a:r>
              <a:r>
                <a:rPr lang="hu-HU" dirty="0" err="1" smtClean="0">
                  <a:effectLst/>
                  <a:ea typeface="Calibri"/>
                  <a:cs typeface="Times New Roman"/>
                </a:rPr>
                <a:t>cluster</a:t>
              </a:r>
              <a:r>
                <a:rPr lang="hu-HU" sz="1600" dirty="0">
                  <a:effectLst/>
                  <a:ea typeface="Calibri"/>
                  <a:cs typeface="Times New Roman"/>
                </a:rPr>
                <a:t> </a:t>
              </a:r>
              <a:endParaRPr lang="en-US" sz="1100" dirty="0">
                <a:effectLst/>
                <a:ea typeface="Calibri"/>
                <a:cs typeface="Times New Roman"/>
              </a:endParaRPr>
            </a:p>
          </p:txBody>
        </p:sp>
        <p:sp>
          <p:nvSpPr>
            <p:cNvPr id="14" name="Átellenes sarkain kerekített téglalap 13"/>
            <p:cNvSpPr/>
            <p:nvPr/>
          </p:nvSpPr>
          <p:spPr>
            <a:xfrm>
              <a:off x="2352675" y="1343025"/>
              <a:ext cx="1247775" cy="542925"/>
            </a:xfrm>
            <a:prstGeom prst="round2Diag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hu-HU" dirty="0" err="1">
                  <a:effectLst/>
                  <a:ea typeface="Calibri"/>
                  <a:cs typeface="Times New Roman"/>
                </a:rPr>
                <a:t>Optimalized</a:t>
              </a:r>
              <a:r>
                <a:rPr lang="hu-HU" dirty="0">
                  <a:effectLst/>
                  <a:ea typeface="Calibri"/>
                  <a:cs typeface="Times New Roman"/>
                </a:rPr>
                <a:t> SVM </a:t>
              </a:r>
              <a:r>
                <a:rPr lang="hu-HU" dirty="0" err="1">
                  <a:effectLst/>
                  <a:ea typeface="Calibri"/>
                  <a:cs typeface="Times New Roman"/>
                </a:rPr>
                <a:t>for</a:t>
              </a:r>
              <a:r>
                <a:rPr lang="hu-HU" dirty="0">
                  <a:effectLst/>
                  <a:ea typeface="Calibri"/>
                  <a:cs typeface="Times New Roman"/>
                </a:rPr>
                <a:t> </a:t>
              </a:r>
              <a:r>
                <a:rPr lang="hu-HU" dirty="0" smtClean="0">
                  <a:effectLst/>
                  <a:ea typeface="Calibri"/>
                  <a:cs typeface="Times New Roman"/>
                </a:rPr>
                <a:t/>
              </a:r>
              <a:br>
                <a:rPr lang="hu-HU" dirty="0" smtClean="0">
                  <a:effectLst/>
                  <a:ea typeface="Calibri"/>
                  <a:cs typeface="Times New Roman"/>
                </a:rPr>
              </a:br>
              <a:r>
                <a:rPr lang="hu-HU" dirty="0" smtClean="0">
                  <a:effectLst/>
                  <a:ea typeface="Calibri"/>
                  <a:cs typeface="Times New Roman"/>
                </a:rPr>
                <a:t>3st </a:t>
              </a:r>
              <a:r>
                <a:rPr lang="hu-HU" dirty="0" err="1" smtClean="0">
                  <a:effectLst/>
                  <a:ea typeface="Calibri"/>
                  <a:cs typeface="Times New Roman"/>
                </a:rPr>
                <a:t>cluster</a:t>
              </a:r>
              <a:r>
                <a:rPr lang="hu-HU" sz="1600" dirty="0">
                  <a:effectLst/>
                  <a:ea typeface="Calibri"/>
                  <a:cs typeface="Times New Roman"/>
                </a:rPr>
                <a:t> </a:t>
              </a:r>
              <a:endParaRPr lang="en-US" sz="1100" dirty="0">
                <a:effectLst/>
                <a:ea typeface="Calibri"/>
                <a:cs typeface="Times New Roman"/>
              </a:endParaRPr>
            </a:p>
          </p:txBody>
        </p:sp>
        <p:sp>
          <p:nvSpPr>
            <p:cNvPr id="15" name="Jobbra nyíl 14"/>
            <p:cNvSpPr/>
            <p:nvPr/>
          </p:nvSpPr>
          <p:spPr>
            <a:xfrm rot="1621236">
              <a:off x="1381125" y="1257300"/>
              <a:ext cx="746760" cy="19558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Jobbra nyíl 15"/>
            <p:cNvSpPr/>
            <p:nvPr/>
          </p:nvSpPr>
          <p:spPr>
            <a:xfrm>
              <a:off x="1514475" y="819150"/>
              <a:ext cx="746760" cy="19558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Lekerekített téglalap 16"/>
            <p:cNvSpPr/>
            <p:nvPr/>
          </p:nvSpPr>
          <p:spPr>
            <a:xfrm>
              <a:off x="4600575" y="609600"/>
              <a:ext cx="1457325" cy="6096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hu-HU" sz="1600" dirty="0" err="1">
                  <a:effectLst/>
                  <a:ea typeface="Calibri"/>
                  <a:cs typeface="Times New Roman"/>
                </a:rPr>
                <a:t>normal</a:t>
              </a:r>
              <a:r>
                <a:rPr lang="hu-HU" sz="1600" dirty="0">
                  <a:effectLst/>
                  <a:ea typeface="Calibri"/>
                  <a:cs typeface="Times New Roman"/>
                </a:rPr>
                <a:t>/</a:t>
              </a:r>
              <a:r>
                <a:rPr lang="hu-HU" sz="1600" dirty="0" err="1">
                  <a:effectLst/>
                  <a:ea typeface="Calibri"/>
                  <a:cs typeface="Times New Roman"/>
                </a:rPr>
                <a:t>abnormal</a:t>
              </a:r>
              <a:r>
                <a:rPr lang="hu-HU" sz="1600" dirty="0">
                  <a:effectLst/>
                  <a:ea typeface="Calibri"/>
                  <a:cs typeface="Times New Roman"/>
                </a:rPr>
                <a:t> </a:t>
              </a:r>
              <a:r>
                <a:rPr lang="hu-HU" sz="1600" dirty="0" err="1">
                  <a:effectLst/>
                  <a:ea typeface="Calibri"/>
                  <a:cs typeface="Times New Roman"/>
                </a:rPr>
                <a:t>functioning</a:t>
              </a:r>
              <a:endParaRPr lang="en-US" sz="1400" dirty="0">
                <a:effectLst/>
                <a:ea typeface="Calibri"/>
                <a:cs typeface="Times New Roman"/>
              </a:endParaRPr>
            </a:p>
          </p:txBody>
        </p:sp>
        <p:sp>
          <p:nvSpPr>
            <p:cNvPr id="18" name="Jobbra nyíl 17"/>
            <p:cNvSpPr/>
            <p:nvPr/>
          </p:nvSpPr>
          <p:spPr>
            <a:xfrm rot="19723172">
              <a:off x="3762375" y="1314450"/>
              <a:ext cx="746760" cy="19558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Jobbra nyíl 18"/>
            <p:cNvSpPr/>
            <p:nvPr/>
          </p:nvSpPr>
          <p:spPr>
            <a:xfrm rot="1621236">
              <a:off x="3762375" y="342900"/>
              <a:ext cx="746760" cy="19558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Jobbra nyíl 19"/>
            <p:cNvSpPr/>
            <p:nvPr/>
          </p:nvSpPr>
          <p:spPr>
            <a:xfrm>
              <a:off x="3705225" y="819150"/>
              <a:ext cx="746760" cy="19558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1" name="Szövegdoboz 20"/>
          <p:cNvSpPr txBox="1"/>
          <p:nvPr/>
        </p:nvSpPr>
        <p:spPr>
          <a:xfrm>
            <a:off x="3456384" y="5613047"/>
            <a:ext cx="5724128" cy="1200329"/>
          </a:xfrm>
          <a:prstGeom prst="rect">
            <a:avLst/>
          </a:prstGeom>
          <a:noFill/>
        </p:spPr>
        <p:txBody>
          <a:bodyPr wrap="square" rtlCol="0">
            <a:spAutoFit/>
          </a:bodyPr>
          <a:lstStyle/>
          <a:p>
            <a:pPr algn="just"/>
            <a:r>
              <a:rPr lang="en-US" sz="1200" dirty="0"/>
              <a:t>B. </a:t>
            </a:r>
            <a:r>
              <a:rPr lang="en-US" sz="1200" dirty="0" err="1"/>
              <a:t>Harangi</a:t>
            </a:r>
            <a:r>
              <a:rPr lang="en-US" sz="1200" dirty="0"/>
              <a:t>, B. Nagy, A. </a:t>
            </a:r>
            <a:r>
              <a:rPr lang="en-US" sz="1200" dirty="0" err="1"/>
              <a:t>Hajdu</a:t>
            </a:r>
            <a:r>
              <a:rPr lang="en-US" sz="1200" dirty="0"/>
              <a:t>: Improving the detection of excessive activation of </a:t>
            </a:r>
            <a:r>
              <a:rPr lang="en-US" sz="1200" dirty="0" err="1"/>
              <a:t>ciliaris</a:t>
            </a:r>
            <a:r>
              <a:rPr lang="en-US" sz="1200" dirty="0"/>
              <a:t> muscle by clustering thermal images, 11th Quantitative </a:t>
            </a:r>
            <a:r>
              <a:rPr lang="en-US" sz="1200" dirty="0" err="1"/>
              <a:t>InfraRed</a:t>
            </a:r>
            <a:r>
              <a:rPr lang="en-US" sz="1200" dirty="0"/>
              <a:t> Thermography (QIRT 2012), Naples, Italy, 2012, pp. 1-6</a:t>
            </a:r>
            <a:r>
              <a:rPr lang="en-US" sz="1200" dirty="0" smtClean="0"/>
              <a:t>.</a:t>
            </a:r>
            <a:endParaRPr lang="hu-HU" sz="1200" dirty="0" smtClean="0"/>
          </a:p>
          <a:p>
            <a:pPr algn="just"/>
            <a:r>
              <a:rPr lang="en-US" sz="1200" dirty="0"/>
              <a:t>B. </a:t>
            </a:r>
            <a:r>
              <a:rPr lang="en-US" sz="1200" dirty="0" err="1"/>
              <a:t>Harangi</a:t>
            </a:r>
            <a:r>
              <a:rPr lang="en-US" sz="1200" dirty="0"/>
              <a:t>, T. </a:t>
            </a:r>
            <a:r>
              <a:rPr lang="en-US" sz="1200" dirty="0" err="1"/>
              <a:t>Csordás</a:t>
            </a:r>
            <a:r>
              <a:rPr lang="en-US" sz="1200" dirty="0"/>
              <a:t>, A. </a:t>
            </a:r>
            <a:r>
              <a:rPr lang="en-US" sz="1200" dirty="0" err="1"/>
              <a:t>Hajdu</a:t>
            </a:r>
            <a:r>
              <a:rPr lang="en-US" sz="1200" dirty="0"/>
              <a:t>: Detecting the excessive activation of the </a:t>
            </a:r>
            <a:r>
              <a:rPr lang="en-US" sz="1200" dirty="0" err="1"/>
              <a:t>ciliaris</a:t>
            </a:r>
            <a:r>
              <a:rPr lang="en-US" sz="1200" dirty="0"/>
              <a:t> muscle on thermal images, IEEE 9th International Symposium on Applied Machine Intelligence and Informatics (SAMI 2011), Slovakia, 2011, pp. 329-331.</a:t>
            </a:r>
            <a:endParaRPr lang="en-US" sz="1200" dirty="0" smtClean="0"/>
          </a:p>
        </p:txBody>
      </p:sp>
    </p:spTree>
    <p:extLst>
      <p:ext uri="{BB962C8B-B14F-4D97-AF65-F5344CB8AC3E}">
        <p14:creationId xmlns:p14="http://schemas.microsoft.com/office/powerpoint/2010/main" val="940210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Publikációk</a:t>
            </a:r>
            <a:endParaRPr lang="en-US" dirty="0"/>
          </a:p>
        </p:txBody>
      </p:sp>
      <p:sp>
        <p:nvSpPr>
          <p:cNvPr id="3" name="Tartalom helye 2"/>
          <p:cNvSpPr>
            <a:spLocks noGrp="1"/>
          </p:cNvSpPr>
          <p:nvPr>
            <p:ph idx="1"/>
          </p:nvPr>
        </p:nvSpPr>
        <p:spPr/>
        <p:txBody>
          <a:bodyPr/>
          <a:lstStyle/>
          <a:p>
            <a:pPr marL="0" indent="0">
              <a:buNone/>
            </a:pPr>
            <a:r>
              <a:rPr lang="hu-HU" dirty="0" smtClean="0"/>
              <a:t>Nemzetközi folyóiratokban:</a:t>
            </a:r>
          </a:p>
          <a:p>
            <a:pPr algn="just"/>
            <a:r>
              <a:rPr lang="en-US" sz="2400" dirty="0"/>
              <a:t>B. </a:t>
            </a:r>
            <a:r>
              <a:rPr lang="en-US" sz="2400" dirty="0" err="1"/>
              <a:t>Harangi</a:t>
            </a:r>
            <a:r>
              <a:rPr lang="en-US" sz="2400" dirty="0"/>
              <a:t>, A. </a:t>
            </a:r>
            <a:r>
              <a:rPr lang="en-US" sz="2400" dirty="0" err="1"/>
              <a:t>Hajdu</a:t>
            </a:r>
            <a:r>
              <a:rPr lang="en-US" sz="2400" dirty="0"/>
              <a:t>: Automatic exudate detection by fusing multiple active contours and </a:t>
            </a:r>
            <a:r>
              <a:rPr lang="en-US" sz="2400" dirty="0" err="1"/>
              <a:t>regionwise</a:t>
            </a:r>
            <a:r>
              <a:rPr lang="en-US" sz="2400" dirty="0"/>
              <a:t> classification, Transactions on Biomedical Engineering, submitted.</a:t>
            </a:r>
          </a:p>
          <a:p>
            <a:pPr algn="just"/>
            <a:r>
              <a:rPr lang="en-US" sz="2400" dirty="0"/>
              <a:t>R. J. </a:t>
            </a:r>
            <a:r>
              <a:rPr lang="en-US" sz="2400" dirty="0" err="1"/>
              <a:t>Qureshi</a:t>
            </a:r>
            <a:r>
              <a:rPr lang="en-US" sz="2400" dirty="0"/>
              <a:t>, L. Kovacs, B. </a:t>
            </a:r>
            <a:r>
              <a:rPr lang="en-US" sz="2400" dirty="0" err="1"/>
              <a:t>Harangi</a:t>
            </a:r>
            <a:r>
              <a:rPr lang="en-US" sz="2400" dirty="0"/>
              <a:t>, B. Nagy, T. </a:t>
            </a:r>
            <a:r>
              <a:rPr lang="en-US" sz="2400" dirty="0" err="1"/>
              <a:t>Peto</a:t>
            </a:r>
            <a:r>
              <a:rPr lang="en-US" sz="2400" dirty="0"/>
              <a:t>, A. </a:t>
            </a:r>
            <a:r>
              <a:rPr lang="en-US" sz="2400" dirty="0" err="1"/>
              <a:t>Hajdu</a:t>
            </a:r>
            <a:r>
              <a:rPr lang="en-US" sz="2400" dirty="0"/>
              <a:t>: Combining algorithms for automatic detection of optic disc and macula in fundus images, ELSEVIER Computer Vision and Image Understanding”, Computer Vision and Image Understanding, vol. 116, no. 1, </a:t>
            </a:r>
            <a:r>
              <a:rPr lang="en-US" sz="2400" dirty="0" err="1"/>
              <a:t>pp</a:t>
            </a:r>
            <a:r>
              <a:rPr lang="en-US" sz="2400" dirty="0"/>
              <a:t> 138-145, 2012, IF. 2.404</a:t>
            </a:r>
            <a:r>
              <a:rPr lang="en-US" sz="2400" dirty="0" smtClean="0"/>
              <a:t>.</a:t>
            </a:r>
            <a:endParaRPr lang="en-US" sz="2400" dirty="0"/>
          </a:p>
        </p:txBody>
      </p:sp>
      <p:sp>
        <p:nvSpPr>
          <p:cNvPr id="4" name="Dia számának helye 3"/>
          <p:cNvSpPr>
            <a:spLocks noGrp="1"/>
          </p:cNvSpPr>
          <p:nvPr>
            <p:ph type="sldNum" sz="quarter" idx="12"/>
          </p:nvPr>
        </p:nvSpPr>
        <p:spPr/>
        <p:txBody>
          <a:bodyPr/>
          <a:lstStyle/>
          <a:p>
            <a:fld id="{DA49F05B-D607-4DD7-9BCA-39180B3A01ED}" type="slidenum">
              <a:rPr lang="en-US" smtClean="0"/>
              <a:pPr/>
              <a:t>37</a:t>
            </a:fld>
            <a:r>
              <a:rPr lang="hu-HU" dirty="0" smtClean="0"/>
              <a:t>/41</a:t>
            </a:r>
            <a:endParaRPr lang="en-US" dirty="0"/>
          </a:p>
        </p:txBody>
      </p:sp>
    </p:spTree>
    <p:extLst>
      <p:ext uri="{BB962C8B-B14F-4D97-AF65-F5344CB8AC3E}">
        <p14:creationId xmlns:p14="http://schemas.microsoft.com/office/powerpoint/2010/main" val="3767549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Publikációk</a:t>
            </a:r>
            <a:endParaRPr lang="en-US" dirty="0"/>
          </a:p>
        </p:txBody>
      </p:sp>
      <p:sp>
        <p:nvSpPr>
          <p:cNvPr id="3" name="Tartalom helye 2"/>
          <p:cNvSpPr>
            <a:spLocks noGrp="1"/>
          </p:cNvSpPr>
          <p:nvPr>
            <p:ph idx="1"/>
          </p:nvPr>
        </p:nvSpPr>
        <p:spPr/>
        <p:txBody>
          <a:bodyPr>
            <a:normAutofit fontScale="62500" lnSpcReduction="20000"/>
          </a:bodyPr>
          <a:lstStyle/>
          <a:p>
            <a:pPr marL="0" indent="0">
              <a:buNone/>
            </a:pPr>
            <a:r>
              <a:rPr lang="hu-HU" dirty="0" smtClean="0"/>
              <a:t>Nemzetközi konferencia kiadványokban:</a:t>
            </a:r>
          </a:p>
          <a:p>
            <a:r>
              <a:rPr lang="en-US" dirty="0"/>
              <a:t>B. </a:t>
            </a:r>
            <a:r>
              <a:rPr lang="en-US" dirty="0" err="1"/>
              <a:t>Harangi</a:t>
            </a:r>
            <a:r>
              <a:rPr lang="en-US" dirty="0"/>
              <a:t>, A. </a:t>
            </a:r>
            <a:r>
              <a:rPr lang="en-US" dirty="0" err="1"/>
              <a:t>Hajdu</a:t>
            </a:r>
            <a:r>
              <a:rPr lang="en-US" dirty="0"/>
              <a:t>: Improving automatic exudate detection based on the fusion of the results of multiple active contours, 10th IEEE International Symposium on Biomedical Imaging (ISBI 2013), San Francisco, CA, USA, 2013, accepted</a:t>
            </a:r>
            <a:r>
              <a:rPr lang="en-US" dirty="0" smtClean="0"/>
              <a:t>.</a:t>
            </a:r>
            <a:endParaRPr lang="hu-HU" dirty="0" smtClean="0"/>
          </a:p>
          <a:p>
            <a:r>
              <a:rPr lang="en-US" dirty="0" smtClean="0"/>
              <a:t>B. </a:t>
            </a:r>
            <a:r>
              <a:rPr lang="en-US" dirty="0" err="1" smtClean="0"/>
              <a:t>Harangi</a:t>
            </a:r>
            <a:r>
              <a:rPr lang="en-US" dirty="0" smtClean="0"/>
              <a:t>, A. </a:t>
            </a:r>
            <a:r>
              <a:rPr lang="en-US" dirty="0" err="1" smtClean="0"/>
              <a:t>Hajdu</a:t>
            </a:r>
            <a:r>
              <a:rPr lang="en-US" dirty="0" smtClean="0"/>
              <a:t>: Improving the accuracy of optic disc detection by finding maximal weighted clique of multiple candidates of individual detectors, 9th IEEE International Symposium on Biomedical Imaging (ISBI 2012), Barcelona, Spain, 2012, pp. 602-605.</a:t>
            </a:r>
            <a:endParaRPr lang="hu-HU" dirty="0" smtClean="0"/>
          </a:p>
          <a:p>
            <a:pPr lvl="0"/>
            <a:r>
              <a:rPr lang="en-US" dirty="0"/>
              <a:t>B. </a:t>
            </a:r>
            <a:r>
              <a:rPr lang="en-US" dirty="0" err="1"/>
              <a:t>Harangi</a:t>
            </a:r>
            <a:r>
              <a:rPr lang="en-US" dirty="0"/>
              <a:t>, R. J. </a:t>
            </a:r>
            <a:r>
              <a:rPr lang="en-US" dirty="0" err="1"/>
              <a:t>Qureshi</a:t>
            </a:r>
            <a:r>
              <a:rPr lang="en-US" dirty="0"/>
              <a:t>, A. </a:t>
            </a:r>
            <a:r>
              <a:rPr lang="en-US" dirty="0" err="1"/>
              <a:t>Csutak</a:t>
            </a:r>
            <a:r>
              <a:rPr lang="en-US" dirty="0"/>
              <a:t>, T. </a:t>
            </a:r>
            <a:r>
              <a:rPr lang="en-US" dirty="0" err="1"/>
              <a:t>Peto</a:t>
            </a:r>
            <a:r>
              <a:rPr lang="en-US" dirty="0"/>
              <a:t>, A. </a:t>
            </a:r>
            <a:r>
              <a:rPr lang="en-US" dirty="0" err="1"/>
              <a:t>Hajdu</a:t>
            </a:r>
            <a:r>
              <a:rPr lang="en-US" dirty="0"/>
              <a:t>: Automatic Detection Of The Optic Disc Using Majority Voting In A Collection Of Optic Disc Detectors, 7th IEEE International Symposium on Biomedical Imaging (ISBI 2010), Rotterdam, The Netherlands, 2010, pp. 1329-1332</a:t>
            </a:r>
            <a:r>
              <a:rPr lang="en-US" dirty="0" smtClean="0"/>
              <a:t>.</a:t>
            </a:r>
          </a:p>
          <a:p>
            <a:pPr lvl="0"/>
            <a:r>
              <a:rPr lang="en-US" dirty="0" smtClean="0"/>
              <a:t>B</a:t>
            </a:r>
            <a:r>
              <a:rPr lang="en-US" dirty="0"/>
              <a:t>. </a:t>
            </a:r>
            <a:r>
              <a:rPr lang="en-US" dirty="0" err="1"/>
              <a:t>Harangi</a:t>
            </a:r>
            <a:r>
              <a:rPr lang="en-US" dirty="0"/>
              <a:t>, I. Lazar, A. </a:t>
            </a:r>
            <a:r>
              <a:rPr lang="en-US" dirty="0" err="1"/>
              <a:t>Hajdu</a:t>
            </a:r>
            <a:r>
              <a:rPr lang="en-US" dirty="0"/>
              <a:t>: Automatic Exudate Detection Using Active Contour Model and </a:t>
            </a:r>
            <a:r>
              <a:rPr lang="en-US" dirty="0" err="1"/>
              <a:t>Regionwise</a:t>
            </a:r>
            <a:r>
              <a:rPr lang="en-US" dirty="0"/>
              <a:t> Classification, 34th Annual International Conference of the Engineering in Medicine and Biology Society (EMBC 2012), San-Diego, California, USA, 2012, pp. 5951-5954</a:t>
            </a:r>
            <a:r>
              <a:rPr lang="en-US" dirty="0" smtClean="0"/>
              <a:t>.</a:t>
            </a:r>
            <a:endParaRPr lang="en-US" dirty="0"/>
          </a:p>
          <a:p>
            <a:pPr lvl="0"/>
            <a:r>
              <a:rPr lang="en-US" dirty="0"/>
              <a:t>B. </a:t>
            </a:r>
            <a:r>
              <a:rPr lang="en-US" dirty="0" err="1"/>
              <a:t>Harangi</a:t>
            </a:r>
            <a:r>
              <a:rPr lang="en-US" dirty="0"/>
              <a:t>, B. </a:t>
            </a:r>
            <a:r>
              <a:rPr lang="en-US" dirty="0" err="1"/>
              <a:t>Antal</a:t>
            </a:r>
            <a:r>
              <a:rPr lang="en-US" dirty="0"/>
              <a:t>, A. </a:t>
            </a:r>
            <a:r>
              <a:rPr lang="en-US" dirty="0" err="1"/>
              <a:t>Hajdu</a:t>
            </a:r>
            <a:r>
              <a:rPr lang="en-US" dirty="0"/>
              <a:t>: Automatic Exudate Detection with Improved Naïve-Bayes Classifier, 25th IEEE International Symposium on Computer-Based Medical System (CBMS 2012), Rome, Italy, 2012, pp. 1-4</a:t>
            </a:r>
            <a:r>
              <a:rPr lang="en-US" dirty="0" smtClean="0"/>
              <a:t>.</a:t>
            </a:r>
            <a:endParaRPr lang="en-US" dirty="0"/>
          </a:p>
          <a:p>
            <a:pPr marL="0" indent="0">
              <a:buNone/>
            </a:pPr>
            <a:endParaRPr lang="hu-HU" dirty="0" smtClean="0"/>
          </a:p>
        </p:txBody>
      </p:sp>
      <p:sp>
        <p:nvSpPr>
          <p:cNvPr id="4" name="Dia számának helye 3"/>
          <p:cNvSpPr>
            <a:spLocks noGrp="1"/>
          </p:cNvSpPr>
          <p:nvPr>
            <p:ph type="sldNum" sz="quarter" idx="12"/>
          </p:nvPr>
        </p:nvSpPr>
        <p:spPr/>
        <p:txBody>
          <a:bodyPr/>
          <a:lstStyle/>
          <a:p>
            <a:fld id="{DA49F05B-D607-4DD7-9BCA-39180B3A01ED}" type="slidenum">
              <a:rPr lang="en-US" smtClean="0"/>
              <a:pPr/>
              <a:t>38</a:t>
            </a:fld>
            <a:r>
              <a:rPr lang="hu-HU" dirty="0" smtClean="0"/>
              <a:t>/41</a:t>
            </a:r>
            <a:endParaRPr lang="en-US" dirty="0"/>
          </a:p>
        </p:txBody>
      </p:sp>
    </p:spTree>
    <p:extLst>
      <p:ext uri="{BB962C8B-B14F-4D97-AF65-F5344CB8AC3E}">
        <p14:creationId xmlns:p14="http://schemas.microsoft.com/office/powerpoint/2010/main" val="2033828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Publikációk</a:t>
            </a:r>
            <a:endParaRPr lang="en-US" dirty="0"/>
          </a:p>
        </p:txBody>
      </p:sp>
      <p:sp>
        <p:nvSpPr>
          <p:cNvPr id="3" name="Tartalom helye 2"/>
          <p:cNvSpPr>
            <a:spLocks noGrp="1"/>
          </p:cNvSpPr>
          <p:nvPr>
            <p:ph idx="1"/>
          </p:nvPr>
        </p:nvSpPr>
        <p:spPr/>
        <p:txBody>
          <a:bodyPr>
            <a:normAutofit fontScale="62500" lnSpcReduction="20000"/>
          </a:bodyPr>
          <a:lstStyle/>
          <a:p>
            <a:pPr marL="0" indent="0">
              <a:buNone/>
            </a:pPr>
            <a:r>
              <a:rPr lang="hu-HU" dirty="0" smtClean="0"/>
              <a:t>Nemzetközi konferencia kiadványokban:</a:t>
            </a:r>
          </a:p>
          <a:p>
            <a:pPr lvl="0"/>
            <a:r>
              <a:rPr lang="en-US" dirty="0" smtClean="0"/>
              <a:t>B. </a:t>
            </a:r>
            <a:r>
              <a:rPr lang="en-US" dirty="0" err="1" smtClean="0"/>
              <a:t>Harangi</a:t>
            </a:r>
            <a:r>
              <a:rPr lang="en-US" dirty="0" smtClean="0"/>
              <a:t>, B. Nagy, A. </a:t>
            </a:r>
            <a:r>
              <a:rPr lang="en-US" dirty="0" err="1" smtClean="0"/>
              <a:t>Hajdu</a:t>
            </a:r>
            <a:r>
              <a:rPr lang="en-US" dirty="0" smtClean="0"/>
              <a:t>: Improving the detection of excessive activation of </a:t>
            </a:r>
            <a:r>
              <a:rPr lang="en-US" dirty="0" err="1" smtClean="0"/>
              <a:t>ciliaris</a:t>
            </a:r>
            <a:r>
              <a:rPr lang="en-US" dirty="0" smtClean="0"/>
              <a:t> muscle by clustering thermal images, 11th Quantitative </a:t>
            </a:r>
            <a:r>
              <a:rPr lang="en-US" dirty="0" err="1" smtClean="0"/>
              <a:t>InfraRed</a:t>
            </a:r>
            <a:r>
              <a:rPr lang="en-US" dirty="0" smtClean="0"/>
              <a:t> Thermography (QIRT 2012), Naples, Italy, 2012, pp. 1-6. </a:t>
            </a:r>
            <a:endParaRPr lang="hu-HU" dirty="0"/>
          </a:p>
          <a:p>
            <a:pPr lvl="0"/>
            <a:r>
              <a:rPr lang="en-US" dirty="0"/>
              <a:t>B. Nagy, B. </a:t>
            </a:r>
            <a:r>
              <a:rPr lang="en-US" dirty="0" err="1"/>
              <a:t>Harangi</a:t>
            </a:r>
            <a:r>
              <a:rPr lang="en-US" dirty="0"/>
              <a:t>, B. </a:t>
            </a:r>
            <a:r>
              <a:rPr lang="en-US" dirty="0" err="1"/>
              <a:t>Antal</a:t>
            </a:r>
            <a:r>
              <a:rPr lang="en-US" dirty="0"/>
              <a:t>, A. </a:t>
            </a:r>
            <a:r>
              <a:rPr lang="en-US" dirty="0" err="1"/>
              <a:t>Hajdu</a:t>
            </a:r>
            <a:r>
              <a:rPr lang="en-US" dirty="0"/>
              <a:t>: Ensemble-based exudate detection in color fundus images, 7th International Symposium on Image and Signal Processing and Analysis (ISPA 2011), Dubrovnik, Croatia, 2011, pp. 700-703.</a:t>
            </a:r>
          </a:p>
          <a:p>
            <a:pPr lvl="0"/>
            <a:r>
              <a:rPr lang="en-US" dirty="0" smtClean="0"/>
              <a:t>B</a:t>
            </a:r>
            <a:r>
              <a:rPr lang="en-US" dirty="0"/>
              <a:t>. </a:t>
            </a:r>
            <a:r>
              <a:rPr lang="en-US" dirty="0" err="1"/>
              <a:t>Harangi</a:t>
            </a:r>
            <a:r>
              <a:rPr lang="en-US" dirty="0"/>
              <a:t>, T. </a:t>
            </a:r>
            <a:r>
              <a:rPr lang="en-US" dirty="0" err="1"/>
              <a:t>Csordás</a:t>
            </a:r>
            <a:r>
              <a:rPr lang="en-US" dirty="0"/>
              <a:t>, A. </a:t>
            </a:r>
            <a:r>
              <a:rPr lang="en-US" dirty="0" err="1"/>
              <a:t>Hajdu</a:t>
            </a:r>
            <a:r>
              <a:rPr lang="en-US" dirty="0"/>
              <a:t>: Detecting the excessive activation of the </a:t>
            </a:r>
            <a:r>
              <a:rPr lang="en-US" dirty="0" err="1"/>
              <a:t>ciliaris</a:t>
            </a:r>
            <a:r>
              <a:rPr lang="en-US" dirty="0"/>
              <a:t> muscle on thermal images, IEEE 9th International Symposium on Applied Machine Intelligence and Informatics (SAMI 2011), Slovakia, 2011, pp. 329-331</a:t>
            </a:r>
            <a:r>
              <a:rPr lang="en-US" dirty="0" smtClean="0"/>
              <a:t>.</a:t>
            </a:r>
            <a:endParaRPr lang="en-US" dirty="0"/>
          </a:p>
          <a:p>
            <a:pPr lvl="0"/>
            <a:r>
              <a:rPr lang="en-US" dirty="0"/>
              <a:t>R. J. </a:t>
            </a:r>
            <a:r>
              <a:rPr lang="en-US" dirty="0" err="1"/>
              <a:t>Qureshi</a:t>
            </a:r>
            <a:r>
              <a:rPr lang="en-US" dirty="0"/>
              <a:t>, L. Kovacs, B. </a:t>
            </a:r>
            <a:r>
              <a:rPr lang="en-US" dirty="0" err="1"/>
              <a:t>Harangi</a:t>
            </a:r>
            <a:r>
              <a:rPr lang="en-US" dirty="0"/>
              <a:t>, B. Nagy, A. </a:t>
            </a:r>
            <a:r>
              <a:rPr lang="en-US" dirty="0" err="1"/>
              <a:t>Hajdu</a:t>
            </a:r>
            <a:r>
              <a:rPr lang="en-US" dirty="0"/>
              <a:t>: Graph Based Detection of optic disc and fovea in retinal images, 4th International Workshop on Soft Computing Applications (SOFA 2010), Arad, 15-17 July, 2010, pp. 143-148</a:t>
            </a:r>
            <a:r>
              <a:rPr lang="en-US" dirty="0" smtClean="0"/>
              <a:t>.</a:t>
            </a:r>
            <a:endParaRPr lang="en-US" dirty="0"/>
          </a:p>
          <a:p>
            <a:pPr lvl="0"/>
            <a:r>
              <a:rPr lang="en-US" dirty="0"/>
              <a:t>B. </a:t>
            </a:r>
            <a:r>
              <a:rPr lang="en-US" dirty="0" err="1"/>
              <a:t>Harangi</a:t>
            </a:r>
            <a:r>
              <a:rPr lang="en-US" dirty="0"/>
              <a:t>, T. </a:t>
            </a:r>
            <a:r>
              <a:rPr lang="en-US" dirty="0" err="1"/>
              <a:t>Csordás</a:t>
            </a:r>
            <a:r>
              <a:rPr lang="en-US" dirty="0"/>
              <a:t>, A. </a:t>
            </a:r>
            <a:r>
              <a:rPr lang="en-US" dirty="0" err="1"/>
              <a:t>Hajdu</a:t>
            </a:r>
            <a:r>
              <a:rPr lang="en-US" dirty="0"/>
              <a:t>: Detecting the excessive activation of the </a:t>
            </a:r>
            <a:r>
              <a:rPr lang="en-US" dirty="0" err="1"/>
              <a:t>ciliaris</a:t>
            </a:r>
            <a:r>
              <a:rPr lang="en-US" dirty="0"/>
              <a:t> muscle on thermal images, 8th International Conference on Applied Informatics (ICAI 2010), Eger, 2010, pp. 449-450</a:t>
            </a:r>
            <a:r>
              <a:rPr lang="en-US" dirty="0" smtClean="0"/>
              <a:t>.</a:t>
            </a:r>
            <a:endParaRPr lang="en-US" dirty="0"/>
          </a:p>
          <a:p>
            <a:pPr lvl="0"/>
            <a:r>
              <a:rPr lang="en-US" dirty="0"/>
              <a:t>R. J. </a:t>
            </a:r>
            <a:r>
              <a:rPr lang="en-US" dirty="0" err="1"/>
              <a:t>Qureshi</a:t>
            </a:r>
            <a:r>
              <a:rPr lang="en-US" dirty="0"/>
              <a:t>, L. Kovacs, B. Nagy, B. </a:t>
            </a:r>
            <a:r>
              <a:rPr lang="en-US" dirty="0" err="1"/>
              <a:t>Harangi</a:t>
            </a:r>
            <a:r>
              <a:rPr lang="en-US" dirty="0"/>
              <a:t>, A. </a:t>
            </a:r>
            <a:r>
              <a:rPr lang="en-US" dirty="0" err="1"/>
              <a:t>Hajdu</a:t>
            </a:r>
            <a:r>
              <a:rPr lang="en-US" dirty="0"/>
              <a:t>: Automatic detection of the fovea and optic disk in digital retinal images by combining algorithms, 8th International Conference on Applied Informatics (ICAI 2010), Eger, pp. 175-184.</a:t>
            </a:r>
          </a:p>
          <a:p>
            <a:pPr lvl="0"/>
            <a:endParaRPr lang="en-US" dirty="0" smtClean="0"/>
          </a:p>
        </p:txBody>
      </p:sp>
      <p:sp>
        <p:nvSpPr>
          <p:cNvPr id="4" name="Dia számának helye 3"/>
          <p:cNvSpPr>
            <a:spLocks noGrp="1"/>
          </p:cNvSpPr>
          <p:nvPr>
            <p:ph type="sldNum" sz="quarter" idx="12"/>
          </p:nvPr>
        </p:nvSpPr>
        <p:spPr/>
        <p:txBody>
          <a:bodyPr/>
          <a:lstStyle/>
          <a:p>
            <a:fld id="{DA49F05B-D607-4DD7-9BCA-39180B3A01ED}" type="slidenum">
              <a:rPr lang="en-US" smtClean="0"/>
              <a:pPr/>
              <a:t>39</a:t>
            </a:fld>
            <a:r>
              <a:rPr lang="hu-HU" dirty="0" smtClean="0"/>
              <a:t>/41</a:t>
            </a:r>
            <a:endParaRPr lang="en-US" dirty="0"/>
          </a:p>
        </p:txBody>
      </p:sp>
    </p:spTree>
    <p:extLst>
      <p:ext uri="{BB962C8B-B14F-4D97-AF65-F5344CB8AC3E}">
        <p14:creationId xmlns:p14="http://schemas.microsoft.com/office/powerpoint/2010/main" val="1556561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r>
              <a:rPr lang="hu-HU" dirty="0" smtClean="0"/>
              <a:t>Problémát a páciensek rassz, kor, nembeli diverzitása okozza, ami miatt az irodalmi vakfolt detektáló algoritmusok közül egyik sem tud 100%-os pontosságot elérni.</a:t>
            </a:r>
          </a:p>
          <a:p>
            <a:r>
              <a:rPr lang="hu-HU" dirty="0" smtClean="0"/>
              <a:t>Az ötlet, hogy próbáljuk kiválasztani mindig azt a detektáló algoritmus(oka)t, amelyek éppen jól detektálták a vakfolt helyét.</a:t>
            </a:r>
            <a:endParaRPr lang="en-US" dirty="0"/>
          </a:p>
        </p:txBody>
      </p:sp>
      <p:sp>
        <p:nvSpPr>
          <p:cNvPr id="4" name="Dia számának helye 3"/>
          <p:cNvSpPr>
            <a:spLocks noGrp="1"/>
          </p:cNvSpPr>
          <p:nvPr>
            <p:ph type="sldNum" sz="quarter" idx="12"/>
          </p:nvPr>
        </p:nvSpPr>
        <p:spPr/>
        <p:txBody>
          <a:bodyPr/>
          <a:lstStyle/>
          <a:p>
            <a:fld id="{DA49F05B-D607-4DD7-9BCA-39180B3A01ED}" type="slidenum">
              <a:rPr lang="en-US" smtClean="0"/>
              <a:pPr/>
              <a:t>4</a:t>
            </a:fld>
            <a:r>
              <a:rPr lang="hu-HU" dirty="0" smtClean="0"/>
              <a:t>/41</a:t>
            </a:r>
            <a:endParaRPr lang="en-US" dirty="0"/>
          </a:p>
        </p:txBody>
      </p:sp>
    </p:spTree>
    <p:extLst>
      <p:ext uri="{BB962C8B-B14F-4D97-AF65-F5344CB8AC3E}">
        <p14:creationId xmlns:p14="http://schemas.microsoft.com/office/powerpoint/2010/main" val="27180669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Publikációk</a:t>
            </a:r>
            <a:endParaRPr lang="en-US" dirty="0"/>
          </a:p>
        </p:txBody>
      </p:sp>
      <p:sp>
        <p:nvSpPr>
          <p:cNvPr id="3" name="Tartalom helye 2"/>
          <p:cNvSpPr>
            <a:spLocks noGrp="1"/>
          </p:cNvSpPr>
          <p:nvPr>
            <p:ph idx="1"/>
          </p:nvPr>
        </p:nvSpPr>
        <p:spPr/>
        <p:txBody>
          <a:bodyPr>
            <a:normAutofit fontScale="77500" lnSpcReduction="20000"/>
          </a:bodyPr>
          <a:lstStyle/>
          <a:p>
            <a:pPr marL="0" indent="0">
              <a:buNone/>
            </a:pPr>
            <a:r>
              <a:rPr lang="hu-HU" dirty="0" smtClean="0"/>
              <a:t>Hazai konferencia kiadványokban:</a:t>
            </a:r>
          </a:p>
          <a:p>
            <a:r>
              <a:rPr lang="hu-HU" dirty="0"/>
              <a:t>B. Harangi, A. Hajdu: Aktív kontúr használatával és régió alapú osztályozással pontosított exudátum detektáló algoritmus, Képfeldolgozók es Alakfelismerők Országos Konferenciája (KEPAF 2013), Bakonybél, Hungary, 2013, pp. 379-392.</a:t>
            </a:r>
            <a:endParaRPr lang="en-US" dirty="0"/>
          </a:p>
          <a:p>
            <a:r>
              <a:rPr lang="hu-HU" dirty="0"/>
              <a:t>L. </a:t>
            </a:r>
            <a:r>
              <a:rPr lang="hu-HU" dirty="0" err="1"/>
              <a:t>Kovacs</a:t>
            </a:r>
            <a:r>
              <a:rPr lang="hu-HU" dirty="0"/>
              <a:t>, B. Harangi, B. Nagy, A. Hajdu, R. J. </a:t>
            </a:r>
            <a:r>
              <a:rPr lang="hu-HU" dirty="0" err="1"/>
              <a:t>Qureshi</a:t>
            </a:r>
            <a:r>
              <a:rPr lang="hu-HU" dirty="0"/>
              <a:t>: Gráf alapú vakfolt és sárgafolt detektálás retina felvételeken, Alakfelismerők Társaságának 8. konferenciája (KÉPAF 2011), Szeged, Magyarország, 2011, pp. 329-341.</a:t>
            </a:r>
            <a:endParaRPr lang="en-US" dirty="0"/>
          </a:p>
          <a:p>
            <a:r>
              <a:rPr lang="hu-HU" dirty="0"/>
              <a:t>Harangi B., Csordás T., Hajdu A.: </a:t>
            </a:r>
            <a:r>
              <a:rPr lang="hu-HU" dirty="0" err="1"/>
              <a:t>A</a:t>
            </a:r>
            <a:r>
              <a:rPr lang="hu-HU" dirty="0"/>
              <a:t> </a:t>
            </a:r>
            <a:r>
              <a:rPr lang="hu-HU" dirty="0" err="1"/>
              <a:t>ciliaris</a:t>
            </a:r>
            <a:r>
              <a:rPr lang="hu-HU" dirty="0"/>
              <a:t> izom túlzott működésének vizsgálata </a:t>
            </a:r>
            <a:r>
              <a:rPr lang="hu-HU" dirty="0" err="1"/>
              <a:t>szomatoinfrával</a:t>
            </a:r>
            <a:r>
              <a:rPr lang="hu-HU" dirty="0"/>
              <a:t> készített képeken, Magyar Képfeldolgozók és Alakfelismerők Társaságának 7. konferenciája (KÉPAF 2009), Budapest, Magyarország, 2009.</a:t>
            </a:r>
            <a:endParaRPr lang="en-US" dirty="0"/>
          </a:p>
          <a:p>
            <a:r>
              <a:rPr lang="en-US" dirty="0"/>
              <a:t>R. J. </a:t>
            </a:r>
            <a:r>
              <a:rPr lang="en-US" dirty="0" err="1"/>
              <a:t>Qureshi</a:t>
            </a:r>
            <a:r>
              <a:rPr lang="en-US" dirty="0"/>
              <a:t>, L. </a:t>
            </a:r>
            <a:r>
              <a:rPr lang="en-US" dirty="0" err="1"/>
              <a:t>Kovács</a:t>
            </a:r>
            <a:r>
              <a:rPr lang="en-US" dirty="0"/>
              <a:t>, B. </a:t>
            </a:r>
            <a:r>
              <a:rPr lang="en-US" dirty="0" err="1"/>
              <a:t>Harangi</a:t>
            </a:r>
            <a:r>
              <a:rPr lang="en-US" dirty="0"/>
              <a:t>, B. Nagy, A. </a:t>
            </a:r>
            <a:r>
              <a:rPr lang="en-US" dirty="0" err="1"/>
              <a:t>Hajdu</a:t>
            </a:r>
            <a:r>
              <a:rPr lang="en-US" dirty="0"/>
              <a:t>, T. </a:t>
            </a:r>
            <a:r>
              <a:rPr lang="en-US" dirty="0" err="1"/>
              <a:t>Peto</a:t>
            </a:r>
            <a:r>
              <a:rPr lang="en-US" dirty="0"/>
              <a:t>: Detection of the optic disc and the macula through combining algorithms, University of Debrecen, Faculty of Informatics, Preprints No. 380 (Technical Reports No. 7/2010.)</a:t>
            </a:r>
          </a:p>
          <a:p>
            <a:pPr lvl="0"/>
            <a:endParaRPr lang="en-US" dirty="0" smtClean="0"/>
          </a:p>
        </p:txBody>
      </p:sp>
      <p:sp>
        <p:nvSpPr>
          <p:cNvPr id="4" name="Dia számának helye 3"/>
          <p:cNvSpPr>
            <a:spLocks noGrp="1"/>
          </p:cNvSpPr>
          <p:nvPr>
            <p:ph type="sldNum" sz="quarter" idx="12"/>
          </p:nvPr>
        </p:nvSpPr>
        <p:spPr/>
        <p:txBody>
          <a:bodyPr/>
          <a:lstStyle/>
          <a:p>
            <a:fld id="{DA49F05B-D607-4DD7-9BCA-39180B3A01ED}" type="slidenum">
              <a:rPr lang="en-US" smtClean="0"/>
              <a:pPr/>
              <a:t>40</a:t>
            </a:fld>
            <a:r>
              <a:rPr lang="hu-HU" dirty="0" smtClean="0"/>
              <a:t>/41</a:t>
            </a:r>
            <a:endParaRPr lang="en-US" dirty="0"/>
          </a:p>
        </p:txBody>
      </p:sp>
    </p:spTree>
    <p:extLst>
      <p:ext uri="{BB962C8B-B14F-4D97-AF65-F5344CB8AC3E}">
        <p14:creationId xmlns:p14="http://schemas.microsoft.com/office/powerpoint/2010/main" val="3596066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ctrTitle"/>
          </p:nvPr>
        </p:nvSpPr>
        <p:spPr>
          <a:xfrm>
            <a:off x="685800" y="404664"/>
            <a:ext cx="7772400" cy="1470025"/>
          </a:xfrm>
        </p:spPr>
        <p:txBody>
          <a:bodyPr/>
          <a:lstStyle/>
          <a:p>
            <a:pPr algn="ctr"/>
            <a:r>
              <a:rPr lang="hu-HU" u="none" dirty="0" smtClean="0"/>
              <a:t>Köszönöm a figyelmet!</a:t>
            </a:r>
            <a:endParaRPr lang="en-US" u="none" dirty="0"/>
          </a:p>
        </p:txBody>
      </p:sp>
      <p:sp>
        <p:nvSpPr>
          <p:cNvPr id="6" name="Alcím 5"/>
          <p:cNvSpPr>
            <a:spLocks noGrp="1"/>
          </p:cNvSpPr>
          <p:nvPr>
            <p:ph type="subTitle" idx="1"/>
          </p:nvPr>
        </p:nvSpPr>
        <p:spPr>
          <a:xfrm>
            <a:off x="395536" y="6309320"/>
            <a:ext cx="6400800" cy="456456"/>
          </a:xfrm>
        </p:spPr>
        <p:txBody>
          <a:bodyPr>
            <a:normAutofit fontScale="92500" lnSpcReduction="10000"/>
          </a:bodyPr>
          <a:lstStyle/>
          <a:p>
            <a:pPr algn="l"/>
            <a:r>
              <a:rPr lang="hu-HU" dirty="0" smtClean="0"/>
              <a:t>harangi.balazs@inf.unideb.hu</a:t>
            </a:r>
            <a:endParaRPr lang="en-US" dirty="0"/>
          </a:p>
        </p:txBody>
      </p:sp>
      <p:sp>
        <p:nvSpPr>
          <p:cNvPr id="2" name="Dia számának helye 1"/>
          <p:cNvSpPr>
            <a:spLocks noGrp="1"/>
          </p:cNvSpPr>
          <p:nvPr>
            <p:ph type="sldNum" sz="quarter" idx="12"/>
          </p:nvPr>
        </p:nvSpPr>
        <p:spPr/>
        <p:txBody>
          <a:bodyPr/>
          <a:lstStyle/>
          <a:p>
            <a:fld id="{DA49F05B-D607-4DD7-9BCA-39180B3A01ED}" type="slidenum">
              <a:rPr lang="en-US" smtClean="0"/>
              <a:t>41</a:t>
            </a:fld>
            <a:endParaRPr lang="en-US"/>
          </a:p>
        </p:txBody>
      </p:sp>
    </p:spTree>
    <p:extLst>
      <p:ext uri="{BB962C8B-B14F-4D97-AF65-F5344CB8AC3E}">
        <p14:creationId xmlns:p14="http://schemas.microsoft.com/office/powerpoint/2010/main" val="218142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514350" indent="-514350">
              <a:buFont typeface="+mj-lt"/>
              <a:buAutoNum type="arabicPeriod"/>
            </a:pPr>
            <a:r>
              <a:rPr lang="hu-HU" dirty="0" smtClean="0"/>
              <a:t>Egyszerű többségi szavazás</a:t>
            </a:r>
          </a:p>
          <a:p>
            <a:pPr marL="0" indent="0" algn="just">
              <a:buNone/>
            </a:pPr>
            <a:endParaRPr lang="en-US" sz="1500" dirty="0"/>
          </a:p>
        </p:txBody>
      </p:sp>
      <p:pic>
        <p:nvPicPr>
          <p:cNvPr id="7" name="Picture 535" descr="resultswith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5688632" cy="42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zövegdoboz 7"/>
          <p:cNvSpPr txBox="1"/>
          <p:nvPr/>
        </p:nvSpPr>
        <p:spPr>
          <a:xfrm>
            <a:off x="3456384" y="5949280"/>
            <a:ext cx="5687616" cy="830997"/>
          </a:xfrm>
          <a:prstGeom prst="rect">
            <a:avLst/>
          </a:prstGeom>
          <a:noFill/>
        </p:spPr>
        <p:txBody>
          <a:bodyPr wrap="square" rtlCol="0">
            <a:spAutoFit/>
          </a:bodyPr>
          <a:lstStyle/>
          <a:p>
            <a:pPr algn="just"/>
            <a:r>
              <a:rPr lang="en-US" sz="1200" dirty="0" smtClean="0"/>
              <a:t>B. </a:t>
            </a:r>
            <a:r>
              <a:rPr lang="en-US" sz="1200" dirty="0" err="1" smtClean="0"/>
              <a:t>Harangi</a:t>
            </a:r>
            <a:r>
              <a:rPr lang="en-US" sz="1200" dirty="0" smtClean="0"/>
              <a:t>, R. J. </a:t>
            </a:r>
            <a:r>
              <a:rPr lang="en-US" sz="1200" dirty="0" err="1" smtClean="0"/>
              <a:t>Qureshi</a:t>
            </a:r>
            <a:r>
              <a:rPr lang="en-US" sz="1200" dirty="0" smtClean="0"/>
              <a:t>, A. </a:t>
            </a:r>
            <a:r>
              <a:rPr lang="en-US" sz="1200" dirty="0" err="1" smtClean="0"/>
              <a:t>Csutak</a:t>
            </a:r>
            <a:r>
              <a:rPr lang="en-US" sz="1200" dirty="0" smtClean="0"/>
              <a:t>, T. </a:t>
            </a:r>
            <a:r>
              <a:rPr lang="en-US" sz="1200" dirty="0" err="1" smtClean="0"/>
              <a:t>Peto</a:t>
            </a:r>
            <a:r>
              <a:rPr lang="en-US" sz="1200" dirty="0" smtClean="0"/>
              <a:t>, A. </a:t>
            </a:r>
            <a:r>
              <a:rPr lang="en-US" sz="1200" dirty="0" err="1" smtClean="0"/>
              <a:t>Hajdu</a:t>
            </a:r>
            <a:r>
              <a:rPr lang="en-US" sz="1200" dirty="0" smtClean="0"/>
              <a:t>: Automatic Detection Of The Optic Disc Using Majority Voting In A Collection Of Optic Disc Detectors, 7th IEEE International Symposium on Biomedical Imaging (ISBI 2010), Rotterdam, The Netherlands, 2010, pp. 1329-1332.</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5</a:t>
            </a:fld>
            <a:r>
              <a:rPr lang="hu-HU" dirty="0" smtClean="0"/>
              <a:t>/41</a:t>
            </a:r>
            <a:endParaRPr lang="en-US" dirty="0"/>
          </a:p>
        </p:txBody>
      </p:sp>
    </p:spTree>
    <p:extLst>
      <p:ext uri="{BB962C8B-B14F-4D97-AF65-F5344CB8AC3E}">
        <p14:creationId xmlns:p14="http://schemas.microsoft.com/office/powerpoint/2010/main" val="18344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514350" indent="-514350">
              <a:buFont typeface="+mj-lt"/>
              <a:buAutoNum type="arabicPeriod"/>
            </a:pPr>
            <a:r>
              <a:rPr lang="hu-HU" dirty="0" smtClean="0"/>
              <a:t>Egyszerű többségi szavazás</a:t>
            </a:r>
          </a:p>
          <a:p>
            <a:pPr marL="0" indent="0" algn="just">
              <a:buNone/>
            </a:pPr>
            <a:endParaRPr lang="en-US" sz="1500" dirty="0"/>
          </a:p>
        </p:txBody>
      </p:sp>
      <p:pic>
        <p:nvPicPr>
          <p:cNvPr id="8" name="Picture 537" descr="combinedresul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93912"/>
            <a:ext cx="6164929" cy="42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zövegdoboz 8"/>
          <p:cNvSpPr txBox="1"/>
          <p:nvPr/>
        </p:nvSpPr>
        <p:spPr>
          <a:xfrm>
            <a:off x="3456384" y="5949280"/>
            <a:ext cx="5687616" cy="830997"/>
          </a:xfrm>
          <a:prstGeom prst="rect">
            <a:avLst/>
          </a:prstGeom>
          <a:noFill/>
        </p:spPr>
        <p:txBody>
          <a:bodyPr wrap="square" rtlCol="0">
            <a:spAutoFit/>
          </a:bodyPr>
          <a:lstStyle/>
          <a:p>
            <a:pPr algn="just"/>
            <a:r>
              <a:rPr lang="en-US" sz="1200" dirty="0" smtClean="0"/>
              <a:t>B. </a:t>
            </a:r>
            <a:r>
              <a:rPr lang="en-US" sz="1200" dirty="0" err="1" smtClean="0"/>
              <a:t>Harangi</a:t>
            </a:r>
            <a:r>
              <a:rPr lang="en-US" sz="1200" dirty="0" smtClean="0"/>
              <a:t>, R. J. </a:t>
            </a:r>
            <a:r>
              <a:rPr lang="en-US" sz="1200" dirty="0" err="1" smtClean="0"/>
              <a:t>Qureshi</a:t>
            </a:r>
            <a:r>
              <a:rPr lang="en-US" sz="1200" dirty="0" smtClean="0"/>
              <a:t>, A. </a:t>
            </a:r>
            <a:r>
              <a:rPr lang="en-US" sz="1200" dirty="0" err="1" smtClean="0"/>
              <a:t>Csutak</a:t>
            </a:r>
            <a:r>
              <a:rPr lang="en-US" sz="1200" dirty="0" smtClean="0"/>
              <a:t>, T. </a:t>
            </a:r>
            <a:r>
              <a:rPr lang="en-US" sz="1200" dirty="0" err="1" smtClean="0"/>
              <a:t>Peto</a:t>
            </a:r>
            <a:r>
              <a:rPr lang="en-US" sz="1200" dirty="0" smtClean="0"/>
              <a:t>, A. </a:t>
            </a:r>
            <a:r>
              <a:rPr lang="en-US" sz="1200" dirty="0" err="1" smtClean="0"/>
              <a:t>Hajdu</a:t>
            </a:r>
            <a:r>
              <a:rPr lang="en-US" sz="1200" dirty="0" smtClean="0"/>
              <a:t>: Automatic Detection Of The Optic Disc Using Majority Voting In A Collection Of Optic Disc Detectors, 7th IEEE International Symposium on Biomedical Imaging (ISBI 2010), Rotterdam, The Netherlands, 2010, pp. 1329-1332.</a:t>
            </a:r>
          </a:p>
        </p:txBody>
      </p:sp>
      <p:sp>
        <p:nvSpPr>
          <p:cNvPr id="10"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6</a:t>
            </a:fld>
            <a:r>
              <a:rPr lang="hu-HU" dirty="0" smtClean="0"/>
              <a:t>/41</a:t>
            </a:r>
            <a:endParaRPr lang="en-US" dirty="0"/>
          </a:p>
        </p:txBody>
      </p:sp>
    </p:spTree>
    <p:extLst>
      <p:ext uri="{BB962C8B-B14F-4D97-AF65-F5344CB8AC3E}">
        <p14:creationId xmlns:p14="http://schemas.microsoft.com/office/powerpoint/2010/main" val="1006657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514350" indent="-514350">
              <a:buFont typeface="+mj-lt"/>
              <a:buAutoNum type="arabicPeriod"/>
            </a:pPr>
            <a:r>
              <a:rPr lang="hu-HU" dirty="0" smtClean="0"/>
              <a:t>Egyszerű többségi szavazás</a:t>
            </a:r>
          </a:p>
          <a:p>
            <a:pPr marL="0" indent="0" algn="just">
              <a:buNone/>
            </a:pPr>
            <a:endParaRPr lang="en-US" sz="1500" dirty="0"/>
          </a:p>
        </p:txBody>
      </p:sp>
      <p:graphicFrame>
        <p:nvGraphicFramePr>
          <p:cNvPr id="6" name="Group 533"/>
          <p:cNvGraphicFramePr>
            <a:graphicFrameLocks noGrp="1"/>
          </p:cNvGraphicFramePr>
          <p:nvPr>
            <p:extLst>
              <p:ext uri="{D42A27DB-BD31-4B8C-83A1-F6EECF244321}">
                <p14:modId xmlns:p14="http://schemas.microsoft.com/office/powerpoint/2010/main" val="3710059227"/>
              </p:ext>
            </p:extLst>
          </p:nvPr>
        </p:nvGraphicFramePr>
        <p:xfrm>
          <a:off x="827584" y="1676386"/>
          <a:ext cx="7056785" cy="3840845"/>
        </p:xfrm>
        <a:graphic>
          <a:graphicData uri="http://schemas.openxmlformats.org/drawingml/2006/table">
            <a:tbl>
              <a:tblPr>
                <a:tableStyleId>{BC89EF96-8CEA-46FF-86C4-4CE0E7609802}</a:tableStyleId>
              </a:tblPr>
              <a:tblGrid>
                <a:gridCol w="1257248"/>
                <a:gridCol w="864304"/>
                <a:gridCol w="863453"/>
                <a:gridCol w="864304"/>
                <a:gridCol w="863453"/>
                <a:gridCol w="863453"/>
                <a:gridCol w="1480570"/>
              </a:tblGrid>
              <a:tr h="39417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u="none" strike="noStrike" cap="none" normalizeH="0" baseline="0" dirty="0" smtClean="0">
                          <a:ln>
                            <a:noFill/>
                          </a:ln>
                          <a:effectLst/>
                        </a:rPr>
                        <a:t>Test </a:t>
                      </a:r>
                      <a:r>
                        <a:rPr kumimoji="0" lang="hu-HU" sz="1900" u="none" strike="noStrike" cap="none" normalizeH="0" baseline="0" dirty="0" err="1" smtClean="0">
                          <a:ln>
                            <a:noFill/>
                          </a:ln>
                          <a:effectLst/>
                        </a:rPr>
                        <a:t>databases</a:t>
                      </a:r>
                      <a:endParaRPr kumimoji="0" lang="hu-HU"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900" u="none" strike="noStrike" cap="none" normalizeH="0" baseline="0" dirty="0" smtClean="0">
                          <a:ln>
                            <a:noFill/>
                          </a:ln>
                          <a:effectLst/>
                        </a:rPr>
                        <a:t>             </a:t>
                      </a:r>
                      <a:r>
                        <a:rPr kumimoji="0" lang="hu-HU" sz="1900" u="none" strike="noStrike" cap="none" normalizeH="0" baseline="0" dirty="0" err="1" smtClean="0">
                          <a:ln>
                            <a:noFill/>
                          </a:ln>
                          <a:effectLst/>
                        </a:rPr>
                        <a:t>Optic</a:t>
                      </a:r>
                      <a:r>
                        <a:rPr kumimoji="0" lang="hu-HU" sz="1900" u="none" strike="noStrike" cap="none" normalizeH="0" baseline="0" dirty="0" smtClean="0">
                          <a:ln>
                            <a:noFill/>
                          </a:ln>
                          <a:effectLst/>
                        </a:rPr>
                        <a:t> </a:t>
                      </a:r>
                      <a:r>
                        <a:rPr kumimoji="0" lang="hu-HU" sz="1900" u="none" strike="noStrike" cap="none" normalizeH="0" baseline="0" dirty="0" err="1" smtClean="0">
                          <a:ln>
                            <a:noFill/>
                          </a:ln>
                          <a:effectLst/>
                        </a:rPr>
                        <a:t>Disc</a:t>
                      </a:r>
                      <a:r>
                        <a:rPr kumimoji="0" lang="hu-HU" sz="1900" u="none" strike="noStrike" cap="none" normalizeH="0" baseline="0" dirty="0" smtClean="0">
                          <a:ln>
                            <a:noFill/>
                          </a:ln>
                          <a:effectLst/>
                        </a:rPr>
                        <a:t> </a:t>
                      </a:r>
                      <a:r>
                        <a:rPr kumimoji="0" lang="hu-HU" sz="1900" u="none" strike="noStrike" cap="none" normalizeH="0" baseline="0" dirty="0" err="1" smtClean="0">
                          <a:ln>
                            <a:noFill/>
                          </a:ln>
                          <a:effectLst/>
                        </a:rPr>
                        <a:t>detector</a:t>
                      </a:r>
                      <a:r>
                        <a:rPr kumimoji="0" lang="hu-HU" sz="1900" u="none" strike="noStrike" cap="none" normalizeH="0" baseline="0" dirty="0" smtClean="0">
                          <a:ln>
                            <a:noFill/>
                          </a:ln>
                          <a:effectLst/>
                        </a:rPr>
                        <a:t> </a:t>
                      </a:r>
                      <a:r>
                        <a:rPr kumimoji="0" lang="hu-HU" sz="1900" u="none" strike="noStrike" cap="none" normalizeH="0" baseline="0" dirty="0" err="1" smtClean="0">
                          <a:ln>
                            <a:noFill/>
                          </a:ln>
                          <a:effectLst/>
                        </a:rPr>
                        <a:t>algorithms</a:t>
                      </a:r>
                      <a:endParaRPr kumimoji="0" lang="hu-HU"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6086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smtClean="0">
                          <a:ln>
                            <a:noFill/>
                          </a:ln>
                          <a:effectLst/>
                        </a:rPr>
                        <a:t>OD</a:t>
                      </a:r>
                      <a:r>
                        <a:rPr kumimoji="0" lang="en-US" sz="2100" u="none" strike="noStrike" cap="none" normalizeH="0" baseline="-30000" smtClean="0">
                          <a:ln>
                            <a:noFill/>
                          </a:ln>
                          <a:effectLst/>
                        </a:rPr>
                        <a:t>pd</a:t>
                      </a:r>
                      <a:endParaRPr kumimoji="0" lang="en-US"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err="1" smtClean="0">
                          <a:ln>
                            <a:noFill/>
                          </a:ln>
                          <a:effectLst/>
                        </a:rPr>
                        <a:t>OD</a:t>
                      </a:r>
                      <a:r>
                        <a:rPr kumimoji="0" lang="en-US" sz="2100" u="none" strike="noStrike" cap="none" normalizeH="0" baseline="-30000" dirty="0" err="1" smtClean="0">
                          <a:ln>
                            <a:noFill/>
                          </a:ln>
                          <a:effectLst/>
                        </a:rPr>
                        <a:t>ed</a:t>
                      </a:r>
                      <a:endParaRPr kumimoji="0" lang="en-US"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err="1" smtClean="0">
                          <a:ln>
                            <a:noFill/>
                          </a:ln>
                          <a:effectLst/>
                        </a:rPr>
                        <a:t>OD</a:t>
                      </a:r>
                      <a:r>
                        <a:rPr kumimoji="0" lang="en-US" sz="2100" u="none" strike="noStrike" cap="none" normalizeH="0" baseline="-30000" dirty="0" err="1" smtClean="0">
                          <a:ln>
                            <a:noFill/>
                          </a:ln>
                          <a:effectLst/>
                        </a:rPr>
                        <a:t>fv</a:t>
                      </a:r>
                      <a:endParaRPr kumimoji="0" lang="en-US"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err="1" smtClean="0">
                          <a:ln>
                            <a:noFill/>
                          </a:ln>
                          <a:effectLst/>
                        </a:rPr>
                        <a:t>OD</a:t>
                      </a:r>
                      <a:r>
                        <a:rPr kumimoji="0" lang="en-US" sz="2100" u="none" strike="noStrike" cap="none" normalizeH="0" baseline="-30000" dirty="0" err="1" smtClean="0">
                          <a:ln>
                            <a:noFill/>
                          </a:ln>
                          <a:effectLst/>
                        </a:rPr>
                        <a:t>ef</a:t>
                      </a:r>
                      <a:endParaRPr kumimoji="0" lang="en-US"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u="none" strike="noStrike" cap="none" normalizeH="0" baseline="0" dirty="0" err="1" smtClean="0">
                          <a:ln>
                            <a:noFill/>
                          </a:ln>
                          <a:effectLst/>
                        </a:rPr>
                        <a:t>OD</a:t>
                      </a:r>
                      <a:r>
                        <a:rPr kumimoji="0" lang="en-US" sz="2100" u="none" strike="noStrike" cap="none" normalizeH="0" baseline="-30000" dirty="0" err="1" smtClean="0">
                          <a:ln>
                            <a:noFill/>
                          </a:ln>
                          <a:effectLst/>
                        </a:rPr>
                        <a:t>ht</a:t>
                      </a:r>
                      <a:endParaRPr kumimoji="0" lang="en-US"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1" u="none" strike="noStrike" cap="none" normalizeH="0" baseline="0" dirty="0" smtClean="0">
                          <a:ln>
                            <a:noFill/>
                          </a:ln>
                          <a:effectLst/>
                        </a:rPr>
                        <a:t>Combined system</a:t>
                      </a:r>
                      <a:endParaRPr kumimoji="0" lang="en-US" sz="35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47774" marR="47774" marT="23887" marB="23887" anchor="ctr" horzOverflow="overflow">
                    <a:solidFill>
                      <a:schemeClr val="accent1">
                        <a:lumMod val="20000"/>
                        <a:lumOff val="80000"/>
                      </a:schemeClr>
                    </a:solidFill>
                  </a:tcPr>
                </a:tc>
              </a:tr>
              <a:tr h="6633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u="none" strike="noStrike" cap="none" normalizeH="0" baseline="0" dirty="0" smtClean="0">
                          <a:ln>
                            <a:noFill/>
                          </a:ln>
                          <a:effectLst/>
                        </a:rPr>
                        <a:t>Diaretdb0</a:t>
                      </a:r>
                      <a:endParaRPr kumimoji="0" lang="hu-HU"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89</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76</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79</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94</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75</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b="1" u="none" strike="noStrike" cap="none" normalizeH="0" baseline="0" dirty="0" smtClean="0">
                          <a:ln>
                            <a:noFill/>
                          </a:ln>
                          <a:effectLst/>
                        </a:rPr>
                        <a:t>96</a:t>
                      </a:r>
                      <a:r>
                        <a:rPr kumimoji="0" lang="en-US" sz="2100" b="1" u="none" strike="noStrike" cap="none" normalizeH="0" baseline="0" dirty="0" smtClean="0">
                          <a:ln>
                            <a:noFill/>
                          </a:ln>
                          <a:effectLst/>
                        </a:rPr>
                        <a:t>%</a:t>
                      </a:r>
                      <a:endParaRPr kumimoji="0" lang="en-US" sz="3500" b="1"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tc>
              </a:tr>
              <a:tr h="6633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u="none" strike="noStrike" cap="none" normalizeH="0" baseline="0" dirty="0" smtClean="0">
                          <a:ln>
                            <a:noFill/>
                          </a:ln>
                          <a:effectLst/>
                        </a:rPr>
                        <a:t>Diaretdb1</a:t>
                      </a:r>
                      <a:endParaRPr kumimoji="0" lang="hu-HU"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88</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77</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78</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96</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79</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b="1" u="none" strike="noStrike" cap="none" normalizeH="0" baseline="0" dirty="0" smtClean="0">
                          <a:ln>
                            <a:noFill/>
                          </a:ln>
                          <a:effectLst/>
                        </a:rPr>
                        <a:t>97</a:t>
                      </a:r>
                      <a:r>
                        <a:rPr kumimoji="0" lang="en-US" sz="2100" b="1" u="none" strike="noStrike" cap="none" normalizeH="0" baseline="0" dirty="0" smtClean="0">
                          <a:ln>
                            <a:noFill/>
                          </a:ln>
                          <a:effectLst/>
                        </a:rPr>
                        <a:t>%</a:t>
                      </a:r>
                      <a:r>
                        <a:rPr kumimoji="0" lang="hu-HU" sz="2100" b="1" u="none" strike="noStrike" cap="none" normalizeH="0" baseline="0" dirty="0" smtClean="0">
                          <a:ln>
                            <a:noFill/>
                          </a:ln>
                          <a:effectLst/>
                        </a:rPr>
                        <a:t> </a:t>
                      </a:r>
                      <a:endParaRPr kumimoji="0" lang="hu-HU" sz="3500" b="1"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tc>
              </a:tr>
              <a:tr h="6625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u="none" strike="noStrike" cap="none" normalizeH="0" baseline="0" dirty="0" smtClean="0">
                          <a:ln>
                            <a:noFill/>
                          </a:ln>
                          <a:effectLst/>
                        </a:rPr>
                        <a:t>Drive</a:t>
                      </a:r>
                      <a:endParaRPr kumimoji="0" lang="hu-HU"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84</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98</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80</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98</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84</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b="1" u="none" strike="noStrike" cap="none" normalizeH="0" baseline="0" dirty="0" smtClean="0">
                          <a:ln>
                            <a:noFill/>
                          </a:ln>
                          <a:effectLst/>
                        </a:rPr>
                        <a:t>100</a:t>
                      </a:r>
                      <a:r>
                        <a:rPr kumimoji="0" lang="en-US" sz="2100" b="1" u="none" strike="noStrike" cap="none" normalizeH="0" baseline="0" dirty="0" smtClean="0">
                          <a:ln>
                            <a:noFill/>
                          </a:ln>
                          <a:effectLst/>
                        </a:rPr>
                        <a:t>%</a:t>
                      </a:r>
                      <a:endParaRPr kumimoji="0" lang="en-US" sz="3500" b="1"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tc>
              </a:tr>
              <a:tr h="6964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900" u="none" strike="noStrike" cap="none" normalizeH="0" baseline="0" dirty="0" smtClean="0">
                          <a:ln>
                            <a:noFill/>
                          </a:ln>
                          <a:effectLst/>
                        </a:rPr>
                        <a:t>Total </a:t>
                      </a:r>
                      <a:r>
                        <a:rPr kumimoji="0" lang="hu-HU" sz="1900" u="none" strike="noStrike" cap="none" normalizeH="0" baseline="0" dirty="0" err="1" smtClean="0">
                          <a:ln>
                            <a:noFill/>
                          </a:ln>
                          <a:effectLst/>
                        </a:rPr>
                        <a:t>average</a:t>
                      </a:r>
                      <a:endParaRPr kumimoji="0" lang="hu-HU" sz="3500" b="0"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88</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81</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79</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95</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u="none" strike="noStrike" cap="none" normalizeH="0" baseline="0" smtClean="0">
                          <a:ln>
                            <a:noFill/>
                          </a:ln>
                          <a:effectLst/>
                        </a:rPr>
                        <a:t>78</a:t>
                      </a:r>
                      <a:r>
                        <a:rPr kumimoji="0" lang="en-US" sz="2100" u="none" strike="noStrike" cap="none" normalizeH="0" baseline="0" smtClean="0">
                          <a:ln>
                            <a:noFill/>
                          </a:ln>
                          <a:effectLst/>
                        </a:rPr>
                        <a:t>%</a:t>
                      </a:r>
                      <a:r>
                        <a:rPr kumimoji="0" lang="hu-HU" sz="2100" u="none" strike="noStrike" cap="none" normalizeH="0" baseline="0" smtClean="0">
                          <a:ln>
                            <a:noFill/>
                          </a:ln>
                          <a:effectLst/>
                        </a:rPr>
                        <a:t> </a:t>
                      </a:r>
                      <a:endParaRPr kumimoji="0" lang="hu-HU" sz="3500" b="0" i="0" u="none" strike="noStrike" cap="none" normalizeH="0" baseline="0" smtClean="0">
                        <a:ln>
                          <a:noFill/>
                        </a:ln>
                        <a:solidFill>
                          <a:schemeClr val="tx1"/>
                        </a:solidFill>
                        <a:effectLst/>
                        <a:latin typeface="Arial" pitchFamily="34" charset="0"/>
                        <a:cs typeface="Arial" pitchFamily="34" charset="0"/>
                      </a:endParaRPr>
                    </a:p>
                  </a:txBody>
                  <a:tcPr marL="47774" marR="47774" marT="23887" marB="23887"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100" b="1" u="none" strike="noStrike" cap="none" normalizeH="0" baseline="0" dirty="0" smtClean="0">
                          <a:ln>
                            <a:noFill/>
                          </a:ln>
                          <a:effectLst/>
                        </a:rPr>
                        <a:t>97</a:t>
                      </a:r>
                      <a:r>
                        <a:rPr kumimoji="0" lang="en-US" sz="2100" b="1" u="none" strike="noStrike" cap="none" normalizeH="0" baseline="0" dirty="0" smtClean="0">
                          <a:ln>
                            <a:noFill/>
                          </a:ln>
                          <a:effectLst/>
                        </a:rPr>
                        <a:t>%</a:t>
                      </a:r>
                      <a:endParaRPr kumimoji="0" lang="en-US" sz="3500" b="1" i="0" u="none" strike="noStrike" cap="none" normalizeH="0" baseline="0" dirty="0" smtClean="0">
                        <a:ln>
                          <a:noFill/>
                        </a:ln>
                        <a:solidFill>
                          <a:schemeClr val="tx1"/>
                        </a:solidFill>
                        <a:effectLst/>
                        <a:latin typeface="Arial" pitchFamily="34" charset="0"/>
                        <a:cs typeface="Arial" pitchFamily="34" charset="0"/>
                      </a:endParaRPr>
                    </a:p>
                  </a:txBody>
                  <a:tcPr marL="47774" marR="47774" marT="23887" marB="23887" anchor="ctr" horzOverflow="overflow"/>
                </a:tc>
              </a:tr>
            </a:tbl>
          </a:graphicData>
        </a:graphic>
      </p:graphicFrame>
      <p:sp>
        <p:nvSpPr>
          <p:cNvPr id="7" name="Szövegdoboz 6"/>
          <p:cNvSpPr txBox="1"/>
          <p:nvPr/>
        </p:nvSpPr>
        <p:spPr>
          <a:xfrm>
            <a:off x="3456384" y="5949280"/>
            <a:ext cx="5687616" cy="830997"/>
          </a:xfrm>
          <a:prstGeom prst="rect">
            <a:avLst/>
          </a:prstGeom>
          <a:noFill/>
        </p:spPr>
        <p:txBody>
          <a:bodyPr wrap="square" rtlCol="0">
            <a:spAutoFit/>
          </a:bodyPr>
          <a:lstStyle/>
          <a:p>
            <a:pPr algn="just"/>
            <a:r>
              <a:rPr lang="en-US" sz="1200" dirty="0" smtClean="0"/>
              <a:t>B. </a:t>
            </a:r>
            <a:r>
              <a:rPr lang="en-US" sz="1200" dirty="0" err="1" smtClean="0"/>
              <a:t>Harangi</a:t>
            </a:r>
            <a:r>
              <a:rPr lang="en-US" sz="1200" dirty="0" smtClean="0"/>
              <a:t>, R. J. </a:t>
            </a:r>
            <a:r>
              <a:rPr lang="en-US" sz="1200" dirty="0" err="1" smtClean="0"/>
              <a:t>Qureshi</a:t>
            </a:r>
            <a:r>
              <a:rPr lang="en-US" sz="1200" dirty="0" smtClean="0"/>
              <a:t>, A. </a:t>
            </a:r>
            <a:r>
              <a:rPr lang="en-US" sz="1200" dirty="0" err="1" smtClean="0"/>
              <a:t>Csutak</a:t>
            </a:r>
            <a:r>
              <a:rPr lang="en-US" sz="1200" dirty="0" smtClean="0"/>
              <a:t>, T. </a:t>
            </a:r>
            <a:r>
              <a:rPr lang="en-US" sz="1200" dirty="0" err="1" smtClean="0"/>
              <a:t>Peto</a:t>
            </a:r>
            <a:r>
              <a:rPr lang="en-US" sz="1200" dirty="0" smtClean="0"/>
              <a:t>, A. </a:t>
            </a:r>
            <a:r>
              <a:rPr lang="en-US" sz="1200" dirty="0" err="1" smtClean="0"/>
              <a:t>Hajdu</a:t>
            </a:r>
            <a:r>
              <a:rPr lang="en-US" sz="1200" dirty="0" smtClean="0"/>
              <a:t>: Automatic Detection Of The Optic Disc Using Majority Voting In A Collection Of Optic Disc Detectors, 7th IEEE International Symposium on Biomedical Imaging (ISBI 2010), Rotterdam, The Netherlands, 2010, pp. 1329-1332.</a:t>
            </a:r>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7</a:t>
            </a:fld>
            <a:r>
              <a:rPr lang="hu-HU" dirty="0" smtClean="0"/>
              <a:t>/41</a:t>
            </a:r>
            <a:endParaRPr lang="en-US" dirty="0"/>
          </a:p>
        </p:txBody>
      </p:sp>
    </p:spTree>
    <p:extLst>
      <p:ext uri="{BB962C8B-B14F-4D97-AF65-F5344CB8AC3E}">
        <p14:creationId xmlns:p14="http://schemas.microsoft.com/office/powerpoint/2010/main" val="3363561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514350" indent="-514350">
              <a:buFont typeface="+mj-lt"/>
              <a:buAutoNum type="arabicPeriod"/>
            </a:pPr>
            <a:r>
              <a:rPr lang="hu-HU" dirty="0" smtClean="0"/>
              <a:t>Egyszerű többségi szavazás</a:t>
            </a:r>
          </a:p>
          <a:p>
            <a:pPr marL="0" indent="0" algn="just">
              <a:buNone/>
            </a:pPr>
            <a:endParaRPr lang="en-US" sz="1500" dirty="0"/>
          </a:p>
        </p:txBody>
      </p:sp>
      <p:sp>
        <p:nvSpPr>
          <p:cNvPr id="5" name="Szövegdoboz 4"/>
          <p:cNvSpPr txBox="1"/>
          <p:nvPr/>
        </p:nvSpPr>
        <p:spPr>
          <a:xfrm>
            <a:off x="3456384" y="5949280"/>
            <a:ext cx="5687616" cy="830997"/>
          </a:xfrm>
          <a:prstGeom prst="rect">
            <a:avLst/>
          </a:prstGeom>
          <a:noFill/>
        </p:spPr>
        <p:txBody>
          <a:bodyPr wrap="square" rtlCol="0">
            <a:spAutoFit/>
          </a:bodyPr>
          <a:lstStyle/>
          <a:p>
            <a:pPr algn="just"/>
            <a:r>
              <a:rPr lang="en-US" sz="1200" dirty="0" smtClean="0"/>
              <a:t>B. </a:t>
            </a:r>
            <a:r>
              <a:rPr lang="en-US" sz="1200" dirty="0" err="1" smtClean="0"/>
              <a:t>Harangi</a:t>
            </a:r>
            <a:r>
              <a:rPr lang="en-US" sz="1200" dirty="0" smtClean="0"/>
              <a:t>, R. J. </a:t>
            </a:r>
            <a:r>
              <a:rPr lang="en-US" sz="1200" dirty="0" err="1" smtClean="0"/>
              <a:t>Qureshi</a:t>
            </a:r>
            <a:r>
              <a:rPr lang="en-US" sz="1200" dirty="0" smtClean="0"/>
              <a:t>, A. </a:t>
            </a:r>
            <a:r>
              <a:rPr lang="en-US" sz="1200" dirty="0" err="1" smtClean="0"/>
              <a:t>Csutak</a:t>
            </a:r>
            <a:r>
              <a:rPr lang="en-US" sz="1200" dirty="0" smtClean="0"/>
              <a:t>, T. </a:t>
            </a:r>
            <a:r>
              <a:rPr lang="en-US" sz="1200" dirty="0" err="1" smtClean="0"/>
              <a:t>Peto</a:t>
            </a:r>
            <a:r>
              <a:rPr lang="en-US" sz="1200" dirty="0" smtClean="0"/>
              <a:t>, A. </a:t>
            </a:r>
            <a:r>
              <a:rPr lang="en-US" sz="1200" dirty="0" err="1" smtClean="0"/>
              <a:t>Hajdu</a:t>
            </a:r>
            <a:r>
              <a:rPr lang="en-US" sz="1200" dirty="0" smtClean="0"/>
              <a:t>: Automatic Detection Of The Optic Disc Using Majority Voting In A Collection Of Optic Disc Detectors, 7th IEEE International Symposium on Biomedical Imaging (ISBI 2010), Rotterdam, The Netherlands, 2010, pp. 1329-1332.</a:t>
            </a:r>
          </a:p>
        </p:txBody>
      </p:sp>
      <p:graphicFrame>
        <p:nvGraphicFramePr>
          <p:cNvPr id="8" name="Group 534"/>
          <p:cNvGraphicFramePr>
            <a:graphicFrameLocks noGrp="1"/>
          </p:cNvGraphicFramePr>
          <p:nvPr>
            <p:extLst>
              <p:ext uri="{D42A27DB-BD31-4B8C-83A1-F6EECF244321}">
                <p14:modId xmlns:p14="http://schemas.microsoft.com/office/powerpoint/2010/main" val="2038992104"/>
              </p:ext>
            </p:extLst>
          </p:nvPr>
        </p:nvGraphicFramePr>
        <p:xfrm>
          <a:off x="1043608" y="1628801"/>
          <a:ext cx="7632848" cy="4003924"/>
        </p:xfrm>
        <a:graphic>
          <a:graphicData uri="http://schemas.openxmlformats.org/drawingml/2006/table">
            <a:tbl>
              <a:tblPr>
                <a:tableStyleId>{BC89EF96-8CEA-46FF-86C4-4CE0E7609802}</a:tableStyleId>
              </a:tblPr>
              <a:tblGrid>
                <a:gridCol w="1360803"/>
                <a:gridCol w="933938"/>
                <a:gridCol w="933938"/>
                <a:gridCol w="933938"/>
                <a:gridCol w="934861"/>
                <a:gridCol w="933938"/>
                <a:gridCol w="1601432"/>
              </a:tblGrid>
              <a:tr h="39449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dirty="0" smtClean="0">
                          <a:ln>
                            <a:noFill/>
                          </a:ln>
                          <a:effectLst/>
                        </a:rPr>
                        <a:t>Test </a:t>
                      </a:r>
                      <a:r>
                        <a:rPr kumimoji="0" lang="hu-HU" sz="2400" u="none" strike="noStrike" cap="none" normalizeH="0" baseline="0" dirty="0" err="1" smtClean="0">
                          <a:ln>
                            <a:noFill/>
                          </a:ln>
                          <a:effectLst/>
                        </a:rPr>
                        <a:t>databases</a:t>
                      </a:r>
                      <a:endParaRPr kumimoji="0" lang="hu-HU"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dirty="0" smtClean="0">
                          <a:ln>
                            <a:noFill/>
                          </a:ln>
                          <a:effectLst/>
                        </a:rPr>
                        <a:t>             </a:t>
                      </a:r>
                      <a:r>
                        <a:rPr kumimoji="0" lang="hu-HU" sz="2400" u="none" strike="noStrike" cap="none" normalizeH="0" baseline="0" dirty="0" err="1" smtClean="0">
                          <a:ln>
                            <a:noFill/>
                          </a:ln>
                          <a:effectLst/>
                        </a:rPr>
                        <a:t>Optic</a:t>
                      </a:r>
                      <a:r>
                        <a:rPr kumimoji="0" lang="hu-HU" sz="2400" u="none" strike="noStrike" cap="none" normalizeH="0" baseline="0" dirty="0" smtClean="0">
                          <a:ln>
                            <a:noFill/>
                          </a:ln>
                          <a:effectLst/>
                        </a:rPr>
                        <a:t> </a:t>
                      </a:r>
                      <a:r>
                        <a:rPr kumimoji="0" lang="hu-HU" sz="2400" u="none" strike="noStrike" cap="none" normalizeH="0" baseline="0" dirty="0" err="1" smtClean="0">
                          <a:ln>
                            <a:noFill/>
                          </a:ln>
                          <a:effectLst/>
                        </a:rPr>
                        <a:t>Disc</a:t>
                      </a:r>
                      <a:r>
                        <a:rPr kumimoji="0" lang="hu-HU" sz="2400" u="none" strike="noStrike" cap="none" normalizeH="0" baseline="0" dirty="0" smtClean="0">
                          <a:ln>
                            <a:noFill/>
                          </a:ln>
                          <a:effectLst/>
                        </a:rPr>
                        <a:t> </a:t>
                      </a:r>
                      <a:r>
                        <a:rPr kumimoji="0" lang="hu-HU" sz="2400" u="none" strike="noStrike" cap="none" normalizeH="0" baseline="0" dirty="0" err="1" smtClean="0">
                          <a:ln>
                            <a:noFill/>
                          </a:ln>
                          <a:effectLst/>
                        </a:rPr>
                        <a:t>detector</a:t>
                      </a:r>
                      <a:r>
                        <a:rPr kumimoji="0" lang="hu-HU" sz="2400" u="none" strike="noStrike" cap="none" normalizeH="0" baseline="0" dirty="0" smtClean="0">
                          <a:ln>
                            <a:noFill/>
                          </a:ln>
                          <a:effectLst/>
                        </a:rPr>
                        <a:t> </a:t>
                      </a:r>
                      <a:r>
                        <a:rPr kumimoji="0" lang="hu-HU" sz="2400" u="none" strike="noStrike" cap="none" normalizeH="0" baseline="0" dirty="0" err="1" smtClean="0">
                          <a:ln>
                            <a:noFill/>
                          </a:ln>
                          <a:effectLst/>
                        </a:rPr>
                        <a:t>algorithms</a:t>
                      </a:r>
                      <a:endParaRPr kumimoji="0" lang="hu-HU"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900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u="none" strike="noStrike" cap="none" normalizeH="0" baseline="0" smtClean="0">
                          <a:ln>
                            <a:noFill/>
                          </a:ln>
                          <a:effectLst/>
                        </a:rPr>
                        <a:t>OD</a:t>
                      </a:r>
                      <a:r>
                        <a:rPr kumimoji="0" lang="en-US" sz="2600" u="none" strike="noStrike" cap="none" normalizeH="0" baseline="-30000" smtClean="0">
                          <a:ln>
                            <a:noFill/>
                          </a:ln>
                          <a:effectLst/>
                        </a:rPr>
                        <a:t>pd</a:t>
                      </a:r>
                      <a:endParaRPr kumimoji="0" lang="en-US"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u="none" strike="noStrike" cap="none" normalizeH="0" baseline="0" smtClean="0">
                          <a:ln>
                            <a:noFill/>
                          </a:ln>
                          <a:effectLst/>
                        </a:rPr>
                        <a:t>OD</a:t>
                      </a:r>
                      <a:r>
                        <a:rPr kumimoji="0" lang="en-US" sz="2600" u="none" strike="noStrike" cap="none" normalizeH="0" baseline="-30000" smtClean="0">
                          <a:ln>
                            <a:noFill/>
                          </a:ln>
                          <a:effectLst/>
                        </a:rPr>
                        <a:t>ed</a:t>
                      </a:r>
                      <a:endParaRPr kumimoji="0" lang="en-US"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u="none" strike="noStrike" cap="none" normalizeH="0" baseline="0" smtClean="0">
                          <a:ln>
                            <a:noFill/>
                          </a:ln>
                          <a:effectLst/>
                        </a:rPr>
                        <a:t>OD</a:t>
                      </a:r>
                      <a:r>
                        <a:rPr kumimoji="0" lang="en-US" sz="2600" u="none" strike="noStrike" cap="none" normalizeH="0" baseline="-30000" smtClean="0">
                          <a:ln>
                            <a:noFill/>
                          </a:ln>
                          <a:effectLst/>
                        </a:rPr>
                        <a:t>fv</a:t>
                      </a:r>
                      <a:endParaRPr kumimoji="0" lang="en-US"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u="none" strike="noStrike" cap="none" normalizeH="0" baseline="0" dirty="0" err="1" smtClean="0">
                          <a:ln>
                            <a:noFill/>
                          </a:ln>
                          <a:effectLst/>
                        </a:rPr>
                        <a:t>OD</a:t>
                      </a:r>
                      <a:r>
                        <a:rPr kumimoji="0" lang="en-US" sz="2600" u="none" strike="noStrike" cap="none" normalizeH="0" baseline="-30000" dirty="0" err="1" smtClean="0">
                          <a:ln>
                            <a:noFill/>
                          </a:ln>
                          <a:effectLst/>
                        </a:rPr>
                        <a:t>ef</a:t>
                      </a:r>
                      <a:endParaRPr kumimoji="0" lang="en-US"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u="none" strike="noStrike" cap="none" normalizeH="0" baseline="0" dirty="0" err="1" smtClean="0">
                          <a:ln>
                            <a:noFill/>
                          </a:ln>
                          <a:effectLst/>
                        </a:rPr>
                        <a:t>OD</a:t>
                      </a:r>
                      <a:r>
                        <a:rPr kumimoji="0" lang="en-US" sz="2600" u="none" strike="noStrike" cap="none" normalizeH="0" baseline="-30000" dirty="0" err="1" smtClean="0">
                          <a:ln>
                            <a:noFill/>
                          </a:ln>
                          <a:effectLst/>
                        </a:rPr>
                        <a:t>ht</a:t>
                      </a:r>
                      <a:endParaRPr kumimoji="0" lang="en-US"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smtClean="0">
                          <a:ln>
                            <a:noFill/>
                          </a:ln>
                          <a:effectLst/>
                        </a:rPr>
                        <a:t>Combined system</a:t>
                      </a:r>
                      <a:endParaRPr kumimoji="0" lang="en-US" sz="39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53068" marR="53068" marT="26534" marB="26534" anchor="ctr" horzOverflow="overflow">
                    <a:solidFill>
                      <a:schemeClr val="accent1">
                        <a:lumMod val="20000"/>
                        <a:lumOff val="80000"/>
                      </a:schemeClr>
                    </a:solidFill>
                  </a:tcPr>
                </a:tc>
              </a:tr>
              <a:tr h="739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dirty="0" smtClean="0">
                          <a:ln>
                            <a:noFill/>
                          </a:ln>
                          <a:effectLst/>
                        </a:rPr>
                        <a:t>Diaretdb0</a:t>
                      </a:r>
                      <a:endParaRPr kumimoji="0" lang="hu-HU"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38.70</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51.00</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42.19</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26.43</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23.86</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b="1" u="none" strike="noStrike" cap="none" normalizeH="0" baseline="0" dirty="0" smtClean="0">
                          <a:ln>
                            <a:noFill/>
                          </a:ln>
                          <a:effectLst/>
                        </a:rPr>
                        <a:t>15.84</a:t>
                      </a:r>
                      <a:endParaRPr kumimoji="0" lang="hu-HU" sz="4300" b="1"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tc>
              </a:tr>
              <a:tr h="739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dirty="0" smtClean="0">
                          <a:ln>
                            <a:noFill/>
                          </a:ln>
                          <a:effectLst/>
                        </a:rPr>
                        <a:t>Diaretdb1</a:t>
                      </a:r>
                      <a:endParaRPr kumimoji="0" lang="hu-HU"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37.44</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54.35</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50.77</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28.38</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25.07</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b="1" u="none" strike="noStrike" cap="none" normalizeH="0" baseline="0" dirty="0" smtClean="0">
                          <a:ln>
                            <a:noFill/>
                          </a:ln>
                          <a:effectLst/>
                        </a:rPr>
                        <a:t>17.54</a:t>
                      </a:r>
                      <a:endParaRPr kumimoji="0" lang="hu-HU" sz="4300" b="1"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tc>
              </a:tr>
              <a:tr h="5379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dirty="0" smtClean="0">
                          <a:ln>
                            <a:noFill/>
                          </a:ln>
                          <a:effectLst/>
                        </a:rPr>
                        <a:t>Drive</a:t>
                      </a:r>
                      <a:endParaRPr kumimoji="0" lang="hu-HU"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45.57</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17.38</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52.92</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27.51</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24.23</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b="1" u="none" strike="noStrike" cap="none" normalizeH="0" baseline="0" dirty="0" smtClean="0">
                          <a:ln>
                            <a:noFill/>
                          </a:ln>
                          <a:effectLst/>
                        </a:rPr>
                        <a:t>15.02</a:t>
                      </a:r>
                      <a:endParaRPr kumimoji="0" lang="hu-HU" sz="4300" b="1"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tc>
              </a:tr>
              <a:tr h="7390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dirty="0" smtClean="0">
                          <a:ln>
                            <a:noFill/>
                          </a:ln>
                          <a:effectLst/>
                        </a:rPr>
                        <a:t>Total </a:t>
                      </a:r>
                      <a:r>
                        <a:rPr kumimoji="0" lang="hu-HU" sz="2400" u="none" strike="noStrike" cap="none" normalizeH="0" baseline="0" dirty="0" err="1" smtClean="0">
                          <a:ln>
                            <a:noFill/>
                          </a:ln>
                          <a:effectLst/>
                        </a:rPr>
                        <a:t>average</a:t>
                      </a:r>
                      <a:endParaRPr kumimoji="0" lang="hu-HU" sz="4300" b="0"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39.80</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44.74</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47.25</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27.29</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u="none" strike="noStrike" cap="none" normalizeH="0" baseline="0" smtClean="0">
                          <a:ln>
                            <a:noFill/>
                          </a:ln>
                          <a:effectLst/>
                        </a:rPr>
                        <a:t>24.33</a:t>
                      </a:r>
                      <a:endParaRPr kumimoji="0" lang="hu-HU" sz="4300" b="0" i="0" u="none" strike="noStrike" cap="none" normalizeH="0" baseline="0" smtClean="0">
                        <a:ln>
                          <a:noFill/>
                        </a:ln>
                        <a:solidFill>
                          <a:schemeClr val="tx1"/>
                        </a:solidFill>
                        <a:effectLst/>
                        <a:latin typeface="Arial" pitchFamily="34" charset="0"/>
                        <a:cs typeface="Arial" pitchFamily="34" charset="0"/>
                      </a:endParaRPr>
                    </a:p>
                  </a:txBody>
                  <a:tcPr marL="53068" marR="53068" marT="26534" marB="26534"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2400" b="1" u="none" strike="noStrike" cap="none" normalizeH="0" baseline="0" dirty="0" smtClean="0">
                          <a:ln>
                            <a:noFill/>
                          </a:ln>
                          <a:effectLst/>
                        </a:rPr>
                        <a:t>16.10</a:t>
                      </a:r>
                      <a:endParaRPr kumimoji="0" lang="hu-HU" sz="4300" b="1" i="0" u="none" strike="noStrike" cap="none" normalizeH="0" baseline="0" dirty="0" smtClean="0">
                        <a:ln>
                          <a:noFill/>
                        </a:ln>
                        <a:solidFill>
                          <a:schemeClr val="tx1"/>
                        </a:solidFill>
                        <a:effectLst/>
                        <a:latin typeface="Arial" pitchFamily="34" charset="0"/>
                        <a:cs typeface="Arial" pitchFamily="34" charset="0"/>
                      </a:endParaRPr>
                    </a:p>
                  </a:txBody>
                  <a:tcPr marL="53068" marR="53068" marT="26534" marB="26534" anchor="ctr" horzOverflow="overflow"/>
                </a:tc>
              </a:tr>
            </a:tbl>
          </a:graphicData>
        </a:graphic>
      </p:graphicFrame>
      <p:sp>
        <p:nvSpPr>
          <p:cNvPr id="10"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8</a:t>
            </a:fld>
            <a:r>
              <a:rPr lang="hu-HU" dirty="0" smtClean="0"/>
              <a:t>/41</a:t>
            </a:r>
            <a:endParaRPr lang="en-US" dirty="0"/>
          </a:p>
        </p:txBody>
      </p:sp>
    </p:spTree>
    <p:extLst>
      <p:ext uri="{BB962C8B-B14F-4D97-AF65-F5344CB8AC3E}">
        <p14:creationId xmlns:p14="http://schemas.microsoft.com/office/powerpoint/2010/main" val="948196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 Vakfolt detektálása</a:t>
            </a:r>
            <a:endParaRPr lang="en-US" dirty="0"/>
          </a:p>
        </p:txBody>
      </p:sp>
      <p:sp>
        <p:nvSpPr>
          <p:cNvPr id="3" name="Tartalom helye 2"/>
          <p:cNvSpPr>
            <a:spLocks noGrp="1"/>
          </p:cNvSpPr>
          <p:nvPr>
            <p:ph idx="1"/>
          </p:nvPr>
        </p:nvSpPr>
        <p:spPr/>
        <p:txBody>
          <a:bodyPr/>
          <a:lstStyle/>
          <a:p>
            <a:pPr marL="447675" indent="-447675">
              <a:buNone/>
            </a:pPr>
            <a:r>
              <a:rPr lang="hu-HU" dirty="0"/>
              <a:t>2</a:t>
            </a:r>
            <a:r>
              <a:rPr lang="hu-HU" dirty="0" smtClean="0"/>
              <a:t>.  Egyszerű többségi szavazás és a geometria felhasználása</a:t>
            </a:r>
          </a:p>
          <a:p>
            <a:pPr marL="0" indent="0" algn="just">
              <a:buNone/>
            </a:pPr>
            <a:endParaRPr lang="en-US" sz="1500" dirty="0"/>
          </a:p>
        </p:txBody>
      </p:sp>
      <p:pic>
        <p:nvPicPr>
          <p:cNvPr id="7170" name="Picture 16" descr="hotRegion-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883295"/>
            <a:ext cx="4392488" cy="385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zövegdoboz 6"/>
          <p:cNvSpPr txBox="1"/>
          <p:nvPr/>
        </p:nvSpPr>
        <p:spPr>
          <a:xfrm>
            <a:off x="3456384" y="5949280"/>
            <a:ext cx="5652120" cy="830997"/>
          </a:xfrm>
          <a:prstGeom prst="rect">
            <a:avLst/>
          </a:prstGeom>
          <a:noFill/>
        </p:spPr>
        <p:txBody>
          <a:bodyPr wrap="square" rtlCol="0">
            <a:spAutoFit/>
          </a:bodyPr>
          <a:lstStyle/>
          <a:p>
            <a:pPr algn="just"/>
            <a:r>
              <a:rPr lang="en-US" sz="1200" dirty="0"/>
              <a:t>R. J. </a:t>
            </a:r>
            <a:r>
              <a:rPr lang="en-US" sz="1200" dirty="0" err="1"/>
              <a:t>Qureshi</a:t>
            </a:r>
            <a:r>
              <a:rPr lang="en-US" sz="1200" dirty="0"/>
              <a:t>, L. Kovacs, B. </a:t>
            </a:r>
            <a:r>
              <a:rPr lang="en-US" sz="1200" dirty="0" err="1"/>
              <a:t>Harangi</a:t>
            </a:r>
            <a:r>
              <a:rPr lang="en-US" sz="1200" dirty="0"/>
              <a:t>, B. Nagy, T. </a:t>
            </a:r>
            <a:r>
              <a:rPr lang="en-US" sz="1200" dirty="0" err="1"/>
              <a:t>Peto</a:t>
            </a:r>
            <a:r>
              <a:rPr lang="en-US" sz="1200" dirty="0"/>
              <a:t>, A. </a:t>
            </a:r>
            <a:r>
              <a:rPr lang="en-US" sz="1200" dirty="0" err="1"/>
              <a:t>Hajdu</a:t>
            </a:r>
            <a:r>
              <a:rPr lang="en-US" sz="1200" dirty="0"/>
              <a:t>: Combining algorithms for automatic detection of optic disc and macula in fundus images, ELSEVIER Computer Vision and Image Understanding”, Computer Vision and Image Understanding, vol. 116, no. 1, </a:t>
            </a:r>
            <a:r>
              <a:rPr lang="en-US" sz="1200" dirty="0" err="1"/>
              <a:t>pp</a:t>
            </a:r>
            <a:r>
              <a:rPr lang="en-US" sz="1200" dirty="0"/>
              <a:t> 138-145, 2012, IF. 2.404.</a:t>
            </a:r>
            <a:endParaRPr lang="en-US" sz="1200" dirty="0" smtClean="0"/>
          </a:p>
        </p:txBody>
      </p:sp>
      <p:sp>
        <p:nvSpPr>
          <p:cNvPr id="9" name="Dia számának helye 8"/>
          <p:cNvSpPr>
            <a:spLocks noGrp="1"/>
          </p:cNvSpPr>
          <p:nvPr>
            <p:ph type="sldNum" sz="quarter" idx="12"/>
          </p:nvPr>
        </p:nvSpPr>
        <p:spPr>
          <a:xfrm>
            <a:off x="6553200" y="6520259"/>
            <a:ext cx="2133600" cy="365125"/>
          </a:xfrm>
        </p:spPr>
        <p:txBody>
          <a:bodyPr/>
          <a:lstStyle/>
          <a:p>
            <a:fld id="{DA49F05B-D607-4DD7-9BCA-39180B3A01ED}" type="slidenum">
              <a:rPr lang="en-US" smtClean="0"/>
              <a:pPr/>
              <a:t>9</a:t>
            </a:fld>
            <a:r>
              <a:rPr lang="hu-HU" dirty="0" smtClean="0"/>
              <a:t>/41</a:t>
            </a:r>
            <a:endParaRPr lang="en-US" dirty="0"/>
          </a:p>
        </p:txBody>
      </p:sp>
    </p:spTree>
    <p:extLst>
      <p:ext uri="{BB962C8B-B14F-4D97-AF65-F5344CB8AC3E}">
        <p14:creationId xmlns:p14="http://schemas.microsoft.com/office/powerpoint/2010/main" val="629834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3477</Words>
  <Application>Microsoft Office PowerPoint</Application>
  <PresentationFormat>Diavetítés a képernyőre (4:3 oldalarány)</PresentationFormat>
  <Paragraphs>479</Paragraphs>
  <Slides>41</Slides>
  <Notes>0</Notes>
  <HiddenSlides>1</HiddenSlides>
  <MMClips>0</MMClips>
  <ScaleCrop>false</ScaleCrop>
  <HeadingPairs>
    <vt:vector size="4" baseType="variant">
      <vt:variant>
        <vt:lpstr>Téma</vt:lpstr>
      </vt:variant>
      <vt:variant>
        <vt:i4>1</vt:i4>
      </vt:variant>
      <vt:variant>
        <vt:lpstr>Diacímek</vt:lpstr>
      </vt:variant>
      <vt:variant>
        <vt:i4>41</vt:i4>
      </vt:variant>
    </vt:vector>
  </HeadingPairs>
  <TitlesOfParts>
    <vt:vector size="42" baseType="lpstr">
      <vt:lpstr>Office-téma</vt:lpstr>
      <vt:lpstr>Orvosi képfeldolgozáshoz kapcsolódó algoritmusok fejlesztése</vt:lpstr>
      <vt:lpstr>Kutatási területek</vt:lpstr>
      <vt:lpstr>I. Vakfolt detektálása</vt:lpstr>
      <vt:lpstr>I. Vakfolt detektálása</vt:lpstr>
      <vt:lpstr>I. Vakfolt detektálása</vt:lpstr>
      <vt:lpstr>I. Vakfolt detektálása</vt:lpstr>
      <vt:lpstr>I. Vakfolt detektálása</vt:lpstr>
      <vt:lpstr>I. Vakfolt detektálása</vt:lpstr>
      <vt:lpstr>I. Vakfolt detektálása</vt:lpstr>
      <vt:lpstr>I. Vakfolt detektálása</vt:lpstr>
      <vt:lpstr>I. Vakfolt detektálása</vt:lpstr>
      <vt:lpstr>I. Vakfolt detektálása</vt:lpstr>
      <vt:lpstr>I. Vakfolt detektálása</vt:lpstr>
      <vt:lpstr>I. Vakfolt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 Exudátumok detektálása</vt:lpstr>
      <vt:lpstr>III. Hőfelvételek elemzése</vt:lpstr>
      <vt:lpstr>III. Hőfelvételek elemzése</vt:lpstr>
      <vt:lpstr>III. Hőfelvételek elemzése</vt:lpstr>
      <vt:lpstr>III. Hőfelvételek elemzése</vt:lpstr>
      <vt:lpstr>III. Hőfelvételek elemzése</vt:lpstr>
      <vt:lpstr>Publikációk</vt:lpstr>
      <vt:lpstr>Publikációk</vt:lpstr>
      <vt:lpstr>Publikációk</vt:lpstr>
      <vt:lpstr>Publikációk</vt:lpstr>
      <vt:lpstr>Köszönöm a figyelmet!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Harangi Balázs</dc:creator>
  <cp:lastModifiedBy>Harangi Balázs</cp:lastModifiedBy>
  <cp:revision>25</cp:revision>
  <dcterms:created xsi:type="dcterms:W3CDTF">2013-04-02T19:32:51Z</dcterms:created>
  <dcterms:modified xsi:type="dcterms:W3CDTF">2013-04-03T20:07:13Z</dcterms:modified>
</cp:coreProperties>
</file>